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8" r:id="rId5"/>
    <p:sldId id="259" r:id="rId6"/>
    <p:sldId id="261" r:id="rId7"/>
    <p:sldId id="290" r:id="rId8"/>
    <p:sldId id="291" r:id="rId9"/>
    <p:sldId id="292"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9" r:id="rId27"/>
    <p:sldId id="279" r:id="rId28"/>
    <p:sldId id="280" r:id="rId29"/>
    <p:sldId id="281" r:id="rId30"/>
    <p:sldId id="282" r:id="rId31"/>
    <p:sldId id="283" r:id="rId32"/>
    <p:sldId id="284" r:id="rId33"/>
    <p:sldId id="285" r:id="rId34"/>
    <p:sldId id="286" r:id="rId35"/>
    <p:sldId id="287" r:id="rId36"/>
    <p:sldId id="293" r:id="rId37"/>
    <p:sldId id="288"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7711"/>
    <a:srgbClr val="595959"/>
    <a:srgbClr val="474747"/>
    <a:srgbClr val="4F4F4F"/>
    <a:srgbClr val="4D4D4D"/>
    <a:srgbClr val="C1D2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6" d="100"/>
          <a:sy n="136" d="100"/>
        </p:scale>
        <p:origin x="-1368" y="-112"/>
      </p:cViewPr>
      <p:guideLst>
        <p:guide orient="horz" pos="2160"/>
        <p:guide pos="2880"/>
      </p:guideLst>
    </p:cSldViewPr>
  </p:slideViewPr>
  <p:notesTextViewPr>
    <p:cViewPr>
      <p:scale>
        <a:sx n="100" d="100"/>
        <a:sy n="100" d="100"/>
      </p:scale>
      <p:origin x="0" y="0"/>
    </p:cViewPr>
  </p:notesTextViewPr>
  <p:sorterViewPr>
    <p:cViewPr>
      <p:scale>
        <a:sx n="206" d="100"/>
        <a:sy n="20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010688" y="608571"/>
            <a:ext cx="5132545" cy="7937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userDrawn="1"/>
        </p:nvSpPr>
        <p:spPr>
          <a:xfrm>
            <a:off x="0" y="2262298"/>
            <a:ext cx="9144000" cy="459570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ctrTitle" hasCustomPrompt="1"/>
          </p:nvPr>
        </p:nvSpPr>
        <p:spPr>
          <a:xfrm>
            <a:off x="687867" y="3003166"/>
            <a:ext cx="7936926" cy="1318142"/>
          </a:xfrm>
        </p:spPr>
        <p:txBody>
          <a:bodyPr>
            <a:normAutofit/>
          </a:bodyPr>
          <a:lstStyle>
            <a:lvl1pPr algn="ctr">
              <a:defRPr sz="6000" b="1" spc="-150" baseline="0">
                <a:solidFill>
                  <a:schemeClr val="bg1"/>
                </a:solidFill>
                <a:latin typeface="+mj-lt"/>
                <a:cs typeface="Abadi MT Condensed Extra Bold"/>
              </a:defRPr>
            </a:lvl1pPr>
          </a:lstStyle>
          <a:p>
            <a:r>
              <a:rPr lang="en-US" dirty="0" smtClean="0"/>
              <a:t>POWERPOINT TITLE</a:t>
            </a:r>
            <a:endParaRPr lang="en-US" dirty="0"/>
          </a:p>
        </p:txBody>
      </p:sp>
      <p:sp>
        <p:nvSpPr>
          <p:cNvPr id="3" name="Subtitle 2"/>
          <p:cNvSpPr>
            <a:spLocks noGrp="1"/>
          </p:cNvSpPr>
          <p:nvPr>
            <p:ph type="subTitle" idx="1" hasCustomPrompt="1"/>
          </p:nvPr>
        </p:nvSpPr>
        <p:spPr>
          <a:xfrm>
            <a:off x="1757789" y="4334538"/>
            <a:ext cx="5385444" cy="651164"/>
          </a:xfrm>
        </p:spPr>
        <p:txBody>
          <a:bodyPr/>
          <a:lstStyle>
            <a:lvl1pPr marL="0" indent="0" algn="ctr">
              <a:buNone/>
              <a:defRPr>
                <a:solidFill>
                  <a:srgbClr val="C1D2A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a:t>
            </a:r>
            <a:endParaRPr lang="en-US" dirty="0"/>
          </a:p>
        </p:txBody>
      </p:sp>
      <p:pic>
        <p:nvPicPr>
          <p:cNvPr id="6" name="Picture 5" descr="AAUW Logo fin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84846" y="343974"/>
            <a:ext cx="3704381" cy="1584300"/>
          </a:xfrm>
          <a:prstGeom prst="rect">
            <a:avLst/>
          </a:prstGeom>
        </p:spPr>
      </p:pic>
    </p:spTree>
    <p:extLst>
      <p:ext uri="{BB962C8B-B14F-4D97-AF65-F5344CB8AC3E}">
        <p14:creationId xmlns:p14="http://schemas.microsoft.com/office/powerpoint/2010/main" val="1898815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87711"/>
              </a:solidFill>
            </a:endParaRPr>
          </a:p>
        </p:txBody>
      </p:sp>
      <p:pic>
        <p:nvPicPr>
          <p:cNvPr id="5" name="Picture 4" descr="AAUW Logo fin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5746" y="1731833"/>
            <a:ext cx="7327056" cy="3133655"/>
          </a:xfrm>
          <a:prstGeom prst="rect">
            <a:avLst/>
          </a:prstGeom>
        </p:spPr>
      </p:pic>
    </p:spTree>
    <p:extLst>
      <p:ext uri="{BB962C8B-B14F-4D97-AF65-F5344CB8AC3E}">
        <p14:creationId xmlns:p14="http://schemas.microsoft.com/office/powerpoint/2010/main" val="96754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48771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29766"/>
            <a:ext cx="8229600" cy="459134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80955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9716" y="3838787"/>
            <a:ext cx="7772400" cy="1362075"/>
          </a:xfrm>
        </p:spPr>
        <p:txBody>
          <a:bodyPr anchor="t"/>
          <a:lstStyle>
            <a:lvl1pPr algn="l">
              <a:defRPr sz="4000" b="1" cap="all">
                <a:solidFill>
                  <a:srgbClr val="48771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716" y="2310765"/>
            <a:ext cx="7772400" cy="1500187"/>
          </a:xfrm>
        </p:spPr>
        <p:txBody>
          <a:bodyPr anchor="b"/>
          <a:lstStyle>
            <a:lvl1pPr marL="0" indent="0">
              <a:buNone/>
              <a:defRPr sz="2000">
                <a:solidFill>
                  <a:srgbClr val="13386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4175132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48771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30372"/>
            <a:ext cx="4038600" cy="4577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30372"/>
            <a:ext cx="4038600" cy="4577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05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48771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40780" y="1307842"/>
            <a:ext cx="35227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40780" y="2156458"/>
            <a:ext cx="3522725" cy="36514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928716" y="1307842"/>
            <a:ext cx="35241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28716" y="2156458"/>
            <a:ext cx="3524110" cy="36514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823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661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27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3377" y="1323076"/>
            <a:ext cx="2658314" cy="850751"/>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707332" y="1318300"/>
            <a:ext cx="4626440" cy="44366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3377" y="2249258"/>
            <a:ext cx="2658314" cy="35057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69829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79061" y="5005402"/>
            <a:ext cx="5486400" cy="45511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79061" y="1336211"/>
            <a:ext cx="5486400" cy="36691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79061" y="5460520"/>
            <a:ext cx="5486400" cy="3519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979708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a:off x="0" y="6366519"/>
            <a:ext cx="9144000" cy="0"/>
          </a:xfrm>
          <a:prstGeom prst="line">
            <a:avLst/>
          </a:prstGeom>
          <a:ln>
            <a:solidFill>
              <a:schemeClr val="accent1"/>
            </a:solidFill>
          </a:ln>
          <a:effectLst/>
        </p:spPr>
        <p:style>
          <a:lnRef idx="3">
            <a:schemeClr val="accent5"/>
          </a:lnRef>
          <a:fillRef idx="0">
            <a:schemeClr val="accent5"/>
          </a:fillRef>
          <a:effectRef idx="2">
            <a:schemeClr val="accent5"/>
          </a:effectRef>
          <a:fontRef idx="minor">
            <a:schemeClr val="tx1"/>
          </a:fontRef>
        </p:style>
      </p:cxnSp>
      <p:sp>
        <p:nvSpPr>
          <p:cNvPr id="9" name="Rectangle 8"/>
          <p:cNvSpPr/>
          <p:nvPr userDrawn="1"/>
        </p:nvSpPr>
        <p:spPr>
          <a:xfrm>
            <a:off x="3875864" y="6127430"/>
            <a:ext cx="1772581" cy="3355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40780" y="305041"/>
            <a:ext cx="7712046" cy="73579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40781" y="1242564"/>
            <a:ext cx="7712046" cy="460158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userDrawn="1"/>
        </p:nvSpPr>
        <p:spPr>
          <a:xfrm>
            <a:off x="-132282" y="3558817"/>
            <a:ext cx="184666" cy="369332"/>
          </a:xfrm>
          <a:prstGeom prst="rect">
            <a:avLst/>
          </a:prstGeom>
          <a:noFill/>
        </p:spPr>
        <p:txBody>
          <a:bodyPr wrap="none" rtlCol="0">
            <a:spAutoFit/>
          </a:bodyPr>
          <a:lstStyle/>
          <a:p>
            <a:endParaRPr lang="en-US" dirty="0"/>
          </a:p>
        </p:txBody>
      </p:sp>
      <p:pic>
        <p:nvPicPr>
          <p:cNvPr id="8" name="Picture 7" descr="AAUW Logo final.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981209" y="5994693"/>
            <a:ext cx="1534955" cy="656474"/>
          </a:xfrm>
          <a:prstGeom prst="rect">
            <a:avLst/>
          </a:prstGeom>
        </p:spPr>
      </p:pic>
    </p:spTree>
    <p:extLst>
      <p:ext uri="{BB962C8B-B14F-4D97-AF65-F5344CB8AC3E}">
        <p14:creationId xmlns:p14="http://schemas.microsoft.com/office/powerpoint/2010/main" val="3670635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457200" rtl="0" eaLnBrk="1" latinLnBrk="0" hangingPunct="1">
        <a:spcBef>
          <a:spcPct val="0"/>
        </a:spcBef>
        <a:buNone/>
        <a:defRPr sz="4000" b="1" kern="1200">
          <a:solidFill>
            <a:srgbClr val="48771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auw.org/research/why-so-few/"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a:t>2015 </a:t>
            </a:r>
            <a:r>
              <a:rPr lang="en-US" dirty="0" smtClean="0"/>
              <a:t>AAUW Wisconsin State Convention: STEM &amp; GEMS</a:t>
            </a:r>
            <a:endParaRPr lang="en-US" dirty="0"/>
          </a:p>
        </p:txBody>
      </p:sp>
      <p:sp>
        <p:nvSpPr>
          <p:cNvPr id="4" name="Title 1"/>
          <p:cNvSpPr txBox="1">
            <a:spLocks/>
          </p:cNvSpPr>
          <p:nvPr/>
        </p:nvSpPr>
        <p:spPr>
          <a:xfrm>
            <a:off x="687867" y="3003166"/>
            <a:ext cx="7936926" cy="131814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6000" b="1" kern="1200" spc="-150" baseline="0">
                <a:solidFill>
                  <a:schemeClr val="bg1"/>
                </a:solidFill>
                <a:latin typeface="+mj-lt"/>
                <a:ea typeface="+mj-ea"/>
                <a:cs typeface="Abadi MT Condensed Extra Bold"/>
              </a:defRPr>
            </a:lvl1pPr>
          </a:lstStyle>
          <a:p>
            <a:endParaRPr lang="en-US" dirty="0"/>
          </a:p>
        </p:txBody>
      </p:sp>
      <p:sp>
        <p:nvSpPr>
          <p:cNvPr id="5" name="Subtitle 2"/>
          <p:cNvSpPr>
            <a:spLocks noGrp="1"/>
          </p:cNvSpPr>
          <p:nvPr>
            <p:ph type="subTitle" idx="1"/>
          </p:nvPr>
        </p:nvSpPr>
        <p:spPr>
          <a:xfrm>
            <a:off x="1757789" y="4554345"/>
            <a:ext cx="5385444" cy="651164"/>
          </a:xfrm>
        </p:spPr>
        <p:txBody>
          <a:bodyPr>
            <a:normAutofit/>
          </a:bodyPr>
          <a:lstStyle/>
          <a:p>
            <a:r>
              <a:rPr lang="en-US" i="1" dirty="0" smtClean="0"/>
              <a:t>	</a:t>
            </a:r>
            <a:endParaRPr lang="en-US" i="1" dirty="0"/>
          </a:p>
        </p:txBody>
      </p:sp>
    </p:spTree>
    <p:extLst>
      <p:ext uri="{BB962C8B-B14F-4D97-AF65-F5344CB8AC3E}">
        <p14:creationId xmlns:p14="http://schemas.microsoft.com/office/powerpoint/2010/main" val="2971822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beginning </a:t>
            </a:r>
          </a:p>
        </p:txBody>
      </p:sp>
      <p:sp>
        <p:nvSpPr>
          <p:cNvPr id="3" name="Content Placeholder 2"/>
          <p:cNvSpPr>
            <a:spLocks noGrp="1"/>
          </p:cNvSpPr>
          <p:nvPr>
            <p:ph idx="1"/>
          </p:nvPr>
        </p:nvSpPr>
        <p:spPr/>
        <p:txBody>
          <a:bodyPr>
            <a:normAutofit lnSpcReduction="10000"/>
          </a:bodyPr>
          <a:lstStyle/>
          <a:p>
            <a:r>
              <a:rPr lang="en-US" dirty="0"/>
              <a:t>Fall of 2013</a:t>
            </a:r>
          </a:p>
          <a:p>
            <a:pPr lvl="1"/>
            <a:r>
              <a:rPr lang="en-US" dirty="0"/>
              <a:t>There was an idea</a:t>
            </a:r>
          </a:p>
          <a:p>
            <a:pPr lvl="1"/>
            <a:r>
              <a:rPr lang="en-US" dirty="0"/>
              <a:t>35 middle school girls</a:t>
            </a:r>
          </a:p>
          <a:p>
            <a:pPr lvl="1"/>
            <a:r>
              <a:rPr lang="en-US" dirty="0"/>
              <a:t>Saturday morning</a:t>
            </a:r>
          </a:p>
          <a:p>
            <a:r>
              <a:rPr lang="en-US" dirty="0"/>
              <a:t>Through collaboration and partnering</a:t>
            </a:r>
          </a:p>
          <a:p>
            <a:pPr lvl="1"/>
            <a:r>
              <a:rPr lang="en-US" dirty="0"/>
              <a:t>Grew to 100 middle school girls</a:t>
            </a:r>
          </a:p>
          <a:p>
            <a:pPr lvl="1"/>
            <a:r>
              <a:rPr lang="en-US" dirty="0"/>
              <a:t>Full day during regular school time</a:t>
            </a:r>
          </a:p>
          <a:p>
            <a:pPr lvl="1"/>
            <a:r>
              <a:rPr lang="en-US" dirty="0"/>
              <a:t>Keynote speaker </a:t>
            </a:r>
            <a:r>
              <a:rPr lang="en-US" dirty="0" smtClean="0"/>
              <a:t>and </a:t>
            </a:r>
            <a:r>
              <a:rPr lang="en-US" dirty="0"/>
              <a:t>6 workshops</a:t>
            </a:r>
          </a:p>
          <a:p>
            <a:pPr lvl="1"/>
            <a:r>
              <a:rPr lang="en-US" dirty="0"/>
              <a:t>Held at two year technical college </a:t>
            </a:r>
          </a:p>
          <a:p>
            <a:endParaRPr lang="en-US" dirty="0"/>
          </a:p>
        </p:txBody>
      </p:sp>
    </p:spTree>
    <p:extLst>
      <p:ext uri="{BB962C8B-B14F-4D97-AF65-F5344CB8AC3E}">
        <p14:creationId xmlns:p14="http://schemas.microsoft.com/office/powerpoint/2010/main" val="13636481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2014 GEMS Conference</a:t>
            </a:r>
          </a:p>
        </p:txBody>
      </p:sp>
      <p:sp>
        <p:nvSpPr>
          <p:cNvPr id="3" name="Content Placeholder 2"/>
          <p:cNvSpPr>
            <a:spLocks noGrp="1"/>
          </p:cNvSpPr>
          <p:nvPr>
            <p:ph idx="1"/>
          </p:nvPr>
        </p:nvSpPr>
        <p:spPr/>
        <p:txBody>
          <a:bodyPr/>
          <a:lstStyle/>
          <a:p>
            <a:r>
              <a:rPr lang="en-US" dirty="0"/>
              <a:t>Held at </a:t>
            </a:r>
            <a:r>
              <a:rPr lang="en-US" dirty="0" err="1"/>
              <a:t>iMET</a:t>
            </a:r>
            <a:r>
              <a:rPr lang="en-US" dirty="0"/>
              <a:t> Center of Gateway Technical College</a:t>
            </a:r>
          </a:p>
          <a:p>
            <a:r>
              <a:rPr lang="en-US" dirty="0"/>
              <a:t>9:00 – 3:00 on May 13</a:t>
            </a:r>
          </a:p>
          <a:p>
            <a:r>
              <a:rPr lang="en-US" dirty="0"/>
              <a:t>Presenters mostly from Gateway</a:t>
            </a:r>
          </a:p>
          <a:p>
            <a:r>
              <a:rPr lang="en-US" dirty="0"/>
              <a:t>Key note speaker WTMJ </a:t>
            </a:r>
            <a:r>
              <a:rPr lang="en-US" dirty="0" smtClean="0"/>
              <a:t>TV Jessie </a:t>
            </a:r>
            <a:r>
              <a:rPr lang="en-US" dirty="0" err="1"/>
              <a:t>Ritka</a:t>
            </a:r>
            <a:endParaRPr lang="en-US" dirty="0"/>
          </a:p>
          <a:p>
            <a:r>
              <a:rPr lang="en-US" dirty="0"/>
              <a:t>96 middle school girls from 2 schools</a:t>
            </a:r>
          </a:p>
          <a:p>
            <a:r>
              <a:rPr lang="en-US" dirty="0"/>
              <a:t>Hands-on workshops such as Robotics, 3-D printing, Forensics, Fresh Water</a:t>
            </a:r>
          </a:p>
          <a:p>
            <a:endParaRPr lang="en-US" dirty="0"/>
          </a:p>
        </p:txBody>
      </p:sp>
    </p:spTree>
    <p:extLst>
      <p:ext uri="{BB962C8B-B14F-4D97-AF65-F5344CB8AC3E}">
        <p14:creationId xmlns:p14="http://schemas.microsoft.com/office/powerpoint/2010/main" val="5166719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2014 GEMS Conference</a:t>
            </a:r>
          </a:p>
        </p:txBody>
      </p:sp>
      <p:sp>
        <p:nvSpPr>
          <p:cNvPr id="3" name="Content Placeholder 2"/>
          <p:cNvSpPr>
            <a:spLocks noGrp="1"/>
          </p:cNvSpPr>
          <p:nvPr>
            <p:ph idx="1"/>
          </p:nvPr>
        </p:nvSpPr>
        <p:spPr/>
        <p:txBody>
          <a:bodyPr/>
          <a:lstStyle/>
          <a:p>
            <a:r>
              <a:rPr lang="en-US" dirty="0"/>
              <a:t>Girls assigned in groups - 50% from each school</a:t>
            </a:r>
          </a:p>
          <a:p>
            <a:r>
              <a:rPr lang="en-US" dirty="0"/>
              <a:t>Girls engaged </a:t>
            </a:r>
          </a:p>
          <a:p>
            <a:r>
              <a:rPr lang="en-US" dirty="0"/>
              <a:t>Keynote speaker dynamic and straight forward</a:t>
            </a:r>
          </a:p>
          <a:p>
            <a:r>
              <a:rPr lang="en-US" dirty="0"/>
              <a:t>More focus on school and doing homework</a:t>
            </a:r>
          </a:p>
          <a:p>
            <a:r>
              <a:rPr lang="en-US" dirty="0"/>
              <a:t>Attended by many teachers and </a:t>
            </a:r>
            <a:r>
              <a:rPr lang="en-US" dirty="0" smtClean="0"/>
              <a:t>counselors</a:t>
            </a:r>
            <a:endParaRPr lang="en-US" dirty="0"/>
          </a:p>
          <a:p>
            <a:r>
              <a:rPr lang="en-US" dirty="0"/>
              <a:t>Some behavioral issues went away</a:t>
            </a:r>
          </a:p>
          <a:p>
            <a:endParaRPr lang="en-US" dirty="0"/>
          </a:p>
        </p:txBody>
      </p:sp>
    </p:spTree>
    <p:extLst>
      <p:ext uri="{BB962C8B-B14F-4D97-AF65-F5344CB8AC3E}">
        <p14:creationId xmlns:p14="http://schemas.microsoft.com/office/powerpoint/2010/main" val="26031238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Enhancements to 2014 GEMS</a:t>
            </a:r>
          </a:p>
        </p:txBody>
      </p:sp>
      <p:sp>
        <p:nvSpPr>
          <p:cNvPr id="3" name="Content Placeholder 2"/>
          <p:cNvSpPr>
            <a:spLocks noGrp="1"/>
          </p:cNvSpPr>
          <p:nvPr>
            <p:ph idx="1"/>
          </p:nvPr>
        </p:nvSpPr>
        <p:spPr/>
        <p:txBody>
          <a:bodyPr/>
          <a:lstStyle/>
          <a:p>
            <a:r>
              <a:rPr lang="en-US" dirty="0"/>
              <a:t>Match skill of presenters to audience</a:t>
            </a:r>
          </a:p>
          <a:p>
            <a:r>
              <a:rPr lang="en-US" dirty="0"/>
              <a:t>Make better use of the lunch time experience</a:t>
            </a:r>
          </a:p>
          <a:p>
            <a:r>
              <a:rPr lang="en-US" dirty="0"/>
              <a:t>Move to 4 yr. degreed school</a:t>
            </a:r>
          </a:p>
          <a:p>
            <a:r>
              <a:rPr lang="en-US" dirty="0"/>
              <a:t>Increase the participation of number of schools and girls</a:t>
            </a:r>
          </a:p>
          <a:p>
            <a:r>
              <a:rPr lang="en-US" dirty="0"/>
              <a:t>Provide more variety of workshops</a:t>
            </a:r>
          </a:p>
          <a:p>
            <a:r>
              <a:rPr lang="en-US" dirty="0"/>
              <a:t>Provide choices of workshops attended</a:t>
            </a:r>
          </a:p>
          <a:p>
            <a:endParaRPr lang="en-US" dirty="0"/>
          </a:p>
        </p:txBody>
      </p:sp>
    </p:spTree>
    <p:extLst>
      <p:ext uri="{BB962C8B-B14F-4D97-AF65-F5344CB8AC3E}">
        <p14:creationId xmlns:p14="http://schemas.microsoft.com/office/powerpoint/2010/main" val="11363122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2015 GEMS Conference</a:t>
            </a:r>
          </a:p>
        </p:txBody>
      </p:sp>
      <p:sp>
        <p:nvSpPr>
          <p:cNvPr id="3" name="Content Placeholder 2"/>
          <p:cNvSpPr>
            <a:spLocks noGrp="1"/>
          </p:cNvSpPr>
          <p:nvPr>
            <p:ph idx="1"/>
          </p:nvPr>
        </p:nvSpPr>
        <p:spPr/>
        <p:txBody>
          <a:bodyPr/>
          <a:lstStyle/>
          <a:p>
            <a:r>
              <a:rPr lang="en-US" dirty="0"/>
              <a:t>200 middle school girls mostly 7th and 8th grade</a:t>
            </a:r>
          </a:p>
          <a:p>
            <a:r>
              <a:rPr lang="en-US" dirty="0"/>
              <a:t>From 4 schools of RUSD</a:t>
            </a:r>
          </a:p>
          <a:p>
            <a:r>
              <a:rPr lang="en-US" dirty="0"/>
              <a:t>Keynote speaker Dr. Summer </a:t>
            </a:r>
            <a:r>
              <a:rPr lang="en-US" dirty="0" err="1" smtClean="0"/>
              <a:t>Ostrowski</a:t>
            </a:r>
            <a:endParaRPr lang="en-US" dirty="0"/>
          </a:p>
          <a:p>
            <a:r>
              <a:rPr lang="en-US" dirty="0"/>
              <a:t>Held at UW-Parkside on April 1, 9:00 to 3:00</a:t>
            </a:r>
          </a:p>
          <a:p>
            <a:r>
              <a:rPr lang="en-US" dirty="0"/>
              <a:t>16 workshops</a:t>
            </a:r>
          </a:p>
          <a:p>
            <a:r>
              <a:rPr lang="en-US" dirty="0"/>
              <a:t>Panel </a:t>
            </a:r>
            <a:r>
              <a:rPr lang="en-US" dirty="0" smtClean="0"/>
              <a:t>discussion/lunch</a:t>
            </a:r>
          </a:p>
          <a:p>
            <a:r>
              <a:rPr lang="en-US" dirty="0" smtClean="0"/>
              <a:t>Parents’ Events</a:t>
            </a:r>
            <a:endParaRPr lang="en-US" dirty="0"/>
          </a:p>
          <a:p>
            <a:endParaRPr lang="en-US" dirty="0"/>
          </a:p>
        </p:txBody>
      </p:sp>
    </p:spTree>
    <p:extLst>
      <p:ext uri="{BB962C8B-B14F-4D97-AF65-F5344CB8AC3E}">
        <p14:creationId xmlns:p14="http://schemas.microsoft.com/office/powerpoint/2010/main" val="5804843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it happen?</a:t>
            </a:r>
          </a:p>
        </p:txBody>
      </p:sp>
      <p:sp>
        <p:nvSpPr>
          <p:cNvPr id="3" name="Content Placeholder 2"/>
          <p:cNvSpPr>
            <a:spLocks noGrp="1"/>
          </p:cNvSpPr>
          <p:nvPr>
            <p:ph idx="1"/>
          </p:nvPr>
        </p:nvSpPr>
        <p:spPr/>
        <p:txBody>
          <a:bodyPr/>
          <a:lstStyle/>
          <a:p>
            <a:r>
              <a:rPr lang="en-US" dirty="0"/>
              <a:t>Passion and Alignment of Mission and Purpose</a:t>
            </a:r>
          </a:p>
          <a:p>
            <a:r>
              <a:rPr lang="en-US" dirty="0"/>
              <a:t>To provide young women with opportunities to learn about the importance of science, technology, engineering and mathematics (STEM) in careers</a:t>
            </a:r>
          </a:p>
          <a:p>
            <a:r>
              <a:rPr lang="en-US" dirty="0"/>
              <a:t>To promote young women’s participation in STEM courses in high school and college</a:t>
            </a:r>
          </a:p>
        </p:txBody>
      </p:sp>
    </p:spTree>
    <p:extLst>
      <p:ext uri="{BB962C8B-B14F-4D97-AF65-F5344CB8AC3E}">
        <p14:creationId xmlns:p14="http://schemas.microsoft.com/office/powerpoint/2010/main" val="8590569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Networking</a:t>
            </a:r>
          </a:p>
        </p:txBody>
      </p:sp>
      <p:sp>
        <p:nvSpPr>
          <p:cNvPr id="3" name="Content Placeholder 2"/>
          <p:cNvSpPr>
            <a:spLocks noGrp="1"/>
          </p:cNvSpPr>
          <p:nvPr>
            <p:ph idx="1"/>
          </p:nvPr>
        </p:nvSpPr>
        <p:spPr/>
        <p:txBody>
          <a:bodyPr/>
          <a:lstStyle/>
          <a:p>
            <a:r>
              <a:rPr lang="en-US" dirty="0"/>
              <a:t>Building relationships with people in the community</a:t>
            </a:r>
          </a:p>
          <a:p>
            <a:r>
              <a:rPr lang="en-US" dirty="0"/>
              <a:t>Ask questions and listen</a:t>
            </a:r>
          </a:p>
          <a:p>
            <a:r>
              <a:rPr lang="en-US" dirty="0"/>
              <a:t>Determine passion for girls in STEM</a:t>
            </a:r>
          </a:p>
          <a:p>
            <a:r>
              <a:rPr lang="en-US" dirty="0"/>
              <a:t>Build a strategy</a:t>
            </a:r>
          </a:p>
          <a:p>
            <a:r>
              <a:rPr lang="en-US" dirty="0"/>
              <a:t>Determine resources and go after them</a:t>
            </a:r>
          </a:p>
          <a:p>
            <a:r>
              <a:rPr lang="en-US" dirty="0"/>
              <a:t>Funding, in-kind donations, presenters, volunteers</a:t>
            </a:r>
          </a:p>
          <a:p>
            <a:endParaRPr lang="en-US" dirty="0"/>
          </a:p>
        </p:txBody>
      </p:sp>
    </p:spTree>
    <p:extLst>
      <p:ext uri="{BB962C8B-B14F-4D97-AF65-F5344CB8AC3E}">
        <p14:creationId xmlns:p14="http://schemas.microsoft.com/office/powerpoint/2010/main" val="6794161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Partners</a:t>
            </a:r>
          </a:p>
        </p:txBody>
      </p:sp>
      <p:sp>
        <p:nvSpPr>
          <p:cNvPr id="3" name="Content Placeholder 2"/>
          <p:cNvSpPr>
            <a:spLocks noGrp="1"/>
          </p:cNvSpPr>
          <p:nvPr>
            <p:ph idx="1"/>
          </p:nvPr>
        </p:nvSpPr>
        <p:spPr/>
        <p:txBody>
          <a:bodyPr>
            <a:normAutofit fontScale="92500" lnSpcReduction="10000"/>
          </a:bodyPr>
          <a:lstStyle/>
          <a:p>
            <a:r>
              <a:rPr lang="en-US" dirty="0"/>
              <a:t>Girls Inc.*</a:t>
            </a:r>
          </a:p>
          <a:p>
            <a:r>
              <a:rPr lang="en-US" dirty="0"/>
              <a:t>AAUW – Racine Branch*</a:t>
            </a:r>
          </a:p>
          <a:p>
            <a:r>
              <a:rPr lang="en-US" dirty="0"/>
              <a:t>UW-Parkside – College of Natural and Health Sciences*</a:t>
            </a:r>
          </a:p>
          <a:p>
            <a:r>
              <a:rPr lang="en-US" dirty="0"/>
              <a:t>Racine Unified School District (RUSD)*</a:t>
            </a:r>
          </a:p>
          <a:p>
            <a:r>
              <a:rPr lang="en-US" dirty="0"/>
              <a:t>United Way </a:t>
            </a:r>
          </a:p>
          <a:p>
            <a:r>
              <a:rPr lang="en-US" dirty="0"/>
              <a:t>SC Johnson</a:t>
            </a:r>
          </a:p>
          <a:p>
            <a:r>
              <a:rPr lang="en-US" dirty="0"/>
              <a:t>Family Literacy of Racine*</a:t>
            </a:r>
          </a:p>
          <a:p>
            <a:pPr lvl="1"/>
            <a:r>
              <a:rPr lang="en-US" dirty="0"/>
              <a:t>* members on Steering Committee</a:t>
            </a:r>
          </a:p>
          <a:p>
            <a:endParaRPr lang="en-US" dirty="0"/>
          </a:p>
        </p:txBody>
      </p:sp>
    </p:spTree>
    <p:extLst>
      <p:ext uri="{BB962C8B-B14F-4D97-AF65-F5344CB8AC3E}">
        <p14:creationId xmlns:p14="http://schemas.microsoft.com/office/powerpoint/2010/main" val="4300121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through Grants</a:t>
            </a:r>
          </a:p>
        </p:txBody>
      </p:sp>
      <p:sp>
        <p:nvSpPr>
          <p:cNvPr id="3" name="Content Placeholder 2"/>
          <p:cNvSpPr>
            <a:spLocks noGrp="1"/>
          </p:cNvSpPr>
          <p:nvPr>
            <p:ph idx="1"/>
          </p:nvPr>
        </p:nvSpPr>
        <p:spPr/>
        <p:txBody>
          <a:bodyPr>
            <a:normAutofit/>
          </a:bodyPr>
          <a:lstStyle/>
          <a:p>
            <a:r>
              <a:rPr lang="en-US" dirty="0"/>
              <a:t>Girls Inc. wrote grants</a:t>
            </a:r>
          </a:p>
          <a:p>
            <a:pPr lvl="1"/>
            <a:r>
              <a:rPr lang="en-US" dirty="0"/>
              <a:t>SC Johnson</a:t>
            </a:r>
          </a:p>
          <a:p>
            <a:pPr lvl="1"/>
            <a:r>
              <a:rPr lang="en-US" dirty="0"/>
              <a:t>Educators Credit Union</a:t>
            </a:r>
          </a:p>
          <a:p>
            <a:pPr lvl="1"/>
            <a:r>
              <a:rPr lang="en-US" dirty="0"/>
              <a:t>United Way</a:t>
            </a:r>
          </a:p>
          <a:p>
            <a:pPr lvl="1"/>
            <a:r>
              <a:rPr lang="en-US" dirty="0"/>
              <a:t>Racine Foundation</a:t>
            </a:r>
          </a:p>
          <a:p>
            <a:r>
              <a:rPr lang="en-US" dirty="0"/>
              <a:t> In-Kind donations</a:t>
            </a:r>
          </a:p>
          <a:p>
            <a:pPr lvl="1"/>
            <a:r>
              <a:rPr lang="en-US" dirty="0"/>
              <a:t>Gift cards</a:t>
            </a:r>
          </a:p>
          <a:p>
            <a:pPr lvl="1"/>
            <a:r>
              <a:rPr lang="en-US" dirty="0"/>
              <a:t>Products such as candy, pens, water bottles</a:t>
            </a:r>
          </a:p>
          <a:p>
            <a:endParaRPr lang="en-US" dirty="0"/>
          </a:p>
          <a:p>
            <a:endParaRPr lang="en-US" dirty="0"/>
          </a:p>
        </p:txBody>
      </p:sp>
    </p:spTree>
    <p:extLst>
      <p:ext uri="{BB962C8B-B14F-4D97-AF65-F5344CB8AC3E}">
        <p14:creationId xmlns:p14="http://schemas.microsoft.com/office/powerpoint/2010/main" val="25403512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a:t>
            </a:r>
          </a:p>
        </p:txBody>
      </p:sp>
      <p:sp>
        <p:nvSpPr>
          <p:cNvPr id="3" name="Content Placeholder 2"/>
          <p:cNvSpPr>
            <a:spLocks noGrp="1"/>
          </p:cNvSpPr>
          <p:nvPr>
            <p:ph idx="1"/>
          </p:nvPr>
        </p:nvSpPr>
        <p:spPr/>
        <p:txBody>
          <a:bodyPr/>
          <a:lstStyle/>
          <a:p>
            <a:r>
              <a:rPr lang="en-US" dirty="0"/>
              <a:t>Half from UW-Parkside – college professors and staff</a:t>
            </a:r>
          </a:p>
          <a:p>
            <a:r>
              <a:rPr lang="en-US" dirty="0"/>
              <a:t>Half from AAUW-Racine and Racine Unified School District and Girls, Inc. - business</a:t>
            </a:r>
          </a:p>
          <a:p>
            <a:r>
              <a:rPr lang="en-US" dirty="0"/>
              <a:t>Various careers in health sciences, biology, chemistry, engineering, forensic, computer </a:t>
            </a:r>
            <a:r>
              <a:rPr lang="en-US" dirty="0" smtClean="0"/>
              <a:t>coding, </a:t>
            </a:r>
            <a:r>
              <a:rPr lang="en-US" dirty="0"/>
              <a:t>mathematics and geology </a:t>
            </a:r>
          </a:p>
          <a:p>
            <a:endParaRPr lang="en-US" dirty="0"/>
          </a:p>
        </p:txBody>
      </p:sp>
    </p:spTree>
    <p:extLst>
      <p:ext uri="{BB962C8B-B14F-4D97-AF65-F5344CB8AC3E}">
        <p14:creationId xmlns:p14="http://schemas.microsoft.com/office/powerpoint/2010/main" val="30970121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AAUW STEM Efforts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Research</a:t>
            </a:r>
          </a:p>
          <a:p>
            <a:pPr lvl="1"/>
            <a:r>
              <a:rPr lang="en-US" dirty="0" smtClean="0"/>
              <a:t>Why So Few?</a:t>
            </a:r>
          </a:p>
          <a:p>
            <a:pPr lvl="1"/>
            <a:r>
              <a:rPr lang="en-US" dirty="0" smtClean="0"/>
              <a:t>Solving the Equation</a:t>
            </a:r>
          </a:p>
          <a:p>
            <a:r>
              <a:rPr lang="en-US" dirty="0" smtClean="0"/>
              <a:t>STEM Task Force (AAUW National)</a:t>
            </a:r>
          </a:p>
          <a:p>
            <a:pPr lvl="1"/>
            <a:r>
              <a:rPr lang="en-US" dirty="0" smtClean="0"/>
              <a:t>Strengthen state efforts </a:t>
            </a:r>
          </a:p>
          <a:p>
            <a:pPr lvl="2"/>
            <a:r>
              <a:rPr lang="en-US" dirty="0" smtClean="0"/>
              <a:t>surveys, cultivate/support state STEM chairs</a:t>
            </a:r>
          </a:p>
          <a:p>
            <a:pPr lvl="1"/>
            <a:r>
              <a:rPr lang="en-US" dirty="0" smtClean="0"/>
              <a:t>Recommendations for future AAUW STEM efforts</a:t>
            </a:r>
          </a:p>
          <a:p>
            <a:pPr lvl="1"/>
            <a:r>
              <a:rPr lang="en-US" dirty="0" smtClean="0"/>
              <a:t>Build network, community, support</a:t>
            </a:r>
          </a:p>
          <a:p>
            <a:r>
              <a:rPr lang="en-US" dirty="0" smtClean="0"/>
              <a:t>Tech Trek </a:t>
            </a:r>
          </a:p>
          <a:p>
            <a:r>
              <a:rPr lang="en-US" dirty="0" smtClean="0"/>
              <a:t>Tech Savvy</a:t>
            </a:r>
          </a:p>
          <a:p>
            <a:r>
              <a:rPr lang="en-US" dirty="0" smtClean="0"/>
              <a:t>Local STEM Efforts</a:t>
            </a:r>
          </a:p>
          <a:p>
            <a:pPr lvl="1"/>
            <a:r>
              <a:rPr lang="en-US" dirty="0" smtClean="0"/>
              <a:t>Tech Savvy, UW-Oshkosh 18-Apr-2015</a:t>
            </a:r>
          </a:p>
          <a:p>
            <a:pPr lvl="1"/>
            <a:r>
              <a:rPr lang="en-US" dirty="0" smtClean="0"/>
              <a:t>GEMS</a:t>
            </a:r>
          </a:p>
          <a:p>
            <a:r>
              <a:rPr lang="en-US" dirty="0" smtClean="0"/>
              <a:t>Wisconsin GEMS – a closer look</a:t>
            </a:r>
          </a:p>
        </p:txBody>
      </p:sp>
    </p:spTree>
    <p:extLst>
      <p:ext uri="{BB962C8B-B14F-4D97-AF65-F5344CB8AC3E}">
        <p14:creationId xmlns:p14="http://schemas.microsoft.com/office/powerpoint/2010/main" val="28316866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Panel Discussion</a:t>
            </a:r>
          </a:p>
        </p:txBody>
      </p:sp>
      <p:sp>
        <p:nvSpPr>
          <p:cNvPr id="3" name="Content Placeholder 2"/>
          <p:cNvSpPr>
            <a:spLocks noGrp="1"/>
          </p:cNvSpPr>
          <p:nvPr>
            <p:ph idx="1"/>
          </p:nvPr>
        </p:nvSpPr>
        <p:spPr/>
        <p:txBody>
          <a:bodyPr/>
          <a:lstStyle/>
          <a:p>
            <a:r>
              <a:rPr lang="en-US" dirty="0"/>
              <a:t>Three college women in STEM </a:t>
            </a:r>
          </a:p>
          <a:p>
            <a:r>
              <a:rPr lang="en-US" dirty="0"/>
              <a:t>One AAUW member in STEM profession</a:t>
            </a:r>
          </a:p>
          <a:p>
            <a:r>
              <a:rPr lang="en-US" dirty="0"/>
              <a:t>Gave overview of schooling and career</a:t>
            </a:r>
          </a:p>
          <a:p>
            <a:r>
              <a:rPr lang="en-US" dirty="0"/>
              <a:t>Q&amp;A time</a:t>
            </a:r>
          </a:p>
          <a:p>
            <a:r>
              <a:rPr lang="en-US" dirty="0"/>
              <a:t>Opposite Lunch</a:t>
            </a:r>
          </a:p>
          <a:p>
            <a:r>
              <a:rPr lang="en-US" dirty="0"/>
              <a:t>One-half of girls attend at a time</a:t>
            </a:r>
          </a:p>
        </p:txBody>
      </p:sp>
    </p:spTree>
    <p:extLst>
      <p:ext uri="{BB962C8B-B14F-4D97-AF65-F5344CB8AC3E}">
        <p14:creationId xmlns:p14="http://schemas.microsoft.com/office/powerpoint/2010/main" val="21810448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Volunteers</a:t>
            </a:r>
          </a:p>
        </p:txBody>
      </p:sp>
      <p:sp>
        <p:nvSpPr>
          <p:cNvPr id="3" name="Content Placeholder 2"/>
          <p:cNvSpPr>
            <a:spLocks noGrp="1"/>
          </p:cNvSpPr>
          <p:nvPr>
            <p:ph idx="1"/>
          </p:nvPr>
        </p:nvSpPr>
        <p:spPr/>
        <p:txBody>
          <a:bodyPr/>
          <a:lstStyle/>
          <a:p>
            <a:r>
              <a:rPr lang="en-US" dirty="0"/>
              <a:t>Given survival kits – tech support information, map of facilitates, schedule of the day’s events and workshops</a:t>
            </a:r>
          </a:p>
          <a:p>
            <a:r>
              <a:rPr lang="en-US" dirty="0"/>
              <a:t>Introduced presenters</a:t>
            </a:r>
          </a:p>
          <a:p>
            <a:r>
              <a:rPr lang="en-US" dirty="0"/>
              <a:t>Assisted presenters as needed</a:t>
            </a:r>
          </a:p>
          <a:p>
            <a:r>
              <a:rPr lang="en-US" dirty="0"/>
              <a:t>Engaged girls</a:t>
            </a:r>
          </a:p>
          <a:p>
            <a:r>
              <a:rPr lang="en-US" dirty="0"/>
              <a:t>Monitored hall and lunch activities</a:t>
            </a:r>
          </a:p>
          <a:p>
            <a:r>
              <a:rPr lang="en-US" dirty="0"/>
              <a:t>End of day thank you and evaluations</a:t>
            </a:r>
          </a:p>
          <a:p>
            <a:endParaRPr lang="en-US" dirty="0"/>
          </a:p>
        </p:txBody>
      </p:sp>
    </p:spTree>
    <p:extLst>
      <p:ext uri="{BB962C8B-B14F-4D97-AF65-F5344CB8AC3E}">
        <p14:creationId xmlns:p14="http://schemas.microsoft.com/office/powerpoint/2010/main" val="1622466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sp>
        <p:nvSpPr>
          <p:cNvPr id="3" name="Content Placeholder 2"/>
          <p:cNvSpPr>
            <a:spLocks noGrp="1"/>
          </p:cNvSpPr>
          <p:nvPr>
            <p:ph idx="1"/>
          </p:nvPr>
        </p:nvSpPr>
        <p:spPr/>
        <p:txBody>
          <a:bodyPr>
            <a:normAutofit fontScale="85000" lnSpcReduction="20000"/>
          </a:bodyPr>
          <a:lstStyle/>
          <a:p>
            <a:r>
              <a:rPr lang="en-US" dirty="0"/>
              <a:t>9:05-9:10 Arrival and Check-In</a:t>
            </a:r>
          </a:p>
          <a:p>
            <a:r>
              <a:rPr lang="en-US" dirty="0"/>
              <a:t>9:15-9:30 Welcome Chancellor Ford and Dean Out </a:t>
            </a:r>
          </a:p>
          <a:p>
            <a:r>
              <a:rPr lang="en-US" dirty="0"/>
              <a:t>9:30-10:05 Keynote Speaker Summer A. </a:t>
            </a:r>
            <a:r>
              <a:rPr lang="en-US" dirty="0" err="1"/>
              <a:t>Ostrowski</a:t>
            </a:r>
            <a:r>
              <a:rPr lang="en-US" dirty="0"/>
              <a:t>, PhD</a:t>
            </a:r>
          </a:p>
          <a:p>
            <a:r>
              <a:rPr lang="en-US" dirty="0"/>
              <a:t>10:15-11:00 Workshop A</a:t>
            </a:r>
          </a:p>
          <a:p>
            <a:r>
              <a:rPr lang="en-US" dirty="0"/>
              <a:t>11:05-12:10 Lunch and Panel </a:t>
            </a:r>
          </a:p>
          <a:p>
            <a:r>
              <a:rPr lang="en-US" dirty="0"/>
              <a:t>12:15-1:00 Workshop B</a:t>
            </a:r>
          </a:p>
          <a:p>
            <a:r>
              <a:rPr lang="en-US" dirty="0"/>
              <a:t>1:10-1:55 Workshop C</a:t>
            </a:r>
          </a:p>
          <a:p>
            <a:r>
              <a:rPr lang="en-US" dirty="0"/>
              <a:t>2:05-2:50 Workshop D</a:t>
            </a:r>
          </a:p>
          <a:p>
            <a:r>
              <a:rPr lang="en-US" dirty="0"/>
              <a:t>2:55-3:10 Evaluations/Bag Handout</a:t>
            </a:r>
          </a:p>
          <a:p>
            <a:r>
              <a:rPr lang="en-US" dirty="0"/>
              <a:t>3:10 Dismiss to buses</a:t>
            </a:r>
          </a:p>
          <a:p>
            <a:endParaRPr lang="en-US" dirty="0"/>
          </a:p>
        </p:txBody>
      </p:sp>
    </p:spTree>
    <p:extLst>
      <p:ext uri="{BB962C8B-B14F-4D97-AF65-F5344CB8AC3E}">
        <p14:creationId xmlns:p14="http://schemas.microsoft.com/office/powerpoint/2010/main" val="20858350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 Committee</a:t>
            </a:r>
          </a:p>
        </p:txBody>
      </p:sp>
      <p:sp>
        <p:nvSpPr>
          <p:cNvPr id="3" name="Content Placeholder 2"/>
          <p:cNvSpPr>
            <a:spLocks noGrp="1"/>
          </p:cNvSpPr>
          <p:nvPr>
            <p:ph idx="1"/>
          </p:nvPr>
        </p:nvSpPr>
        <p:spPr/>
        <p:txBody>
          <a:bodyPr/>
          <a:lstStyle/>
          <a:p>
            <a:r>
              <a:rPr lang="en-US" dirty="0"/>
              <a:t>Met regularly, more frequently the closer to the conference date</a:t>
            </a:r>
          </a:p>
          <a:p>
            <a:r>
              <a:rPr lang="en-US" dirty="0"/>
              <a:t>Agenda and notes of meetings including  decisions made, to-do’s and next meeting</a:t>
            </a:r>
          </a:p>
          <a:p>
            <a:r>
              <a:rPr lang="en-US" dirty="0"/>
              <a:t>Communication via e-mail – frequent </a:t>
            </a:r>
          </a:p>
          <a:p>
            <a:r>
              <a:rPr lang="en-US" dirty="0"/>
              <a:t>Each member/organization had specific areas of responsibilities</a:t>
            </a:r>
          </a:p>
          <a:p>
            <a:r>
              <a:rPr lang="en-US" dirty="0"/>
              <a:t>Spirit of collaboration and can-do</a:t>
            </a:r>
          </a:p>
        </p:txBody>
      </p:sp>
    </p:spTree>
    <p:extLst>
      <p:ext uri="{BB962C8B-B14F-4D97-AF65-F5344CB8AC3E}">
        <p14:creationId xmlns:p14="http://schemas.microsoft.com/office/powerpoint/2010/main" val="42210653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Process for Girls</a:t>
            </a:r>
          </a:p>
        </p:txBody>
      </p:sp>
      <p:sp>
        <p:nvSpPr>
          <p:cNvPr id="3" name="Content Placeholder 2"/>
          <p:cNvSpPr>
            <a:spLocks noGrp="1"/>
          </p:cNvSpPr>
          <p:nvPr>
            <p:ph idx="1"/>
          </p:nvPr>
        </p:nvSpPr>
        <p:spPr/>
        <p:txBody>
          <a:bodyPr/>
          <a:lstStyle/>
          <a:p>
            <a:r>
              <a:rPr lang="en-US" dirty="0"/>
              <a:t>Recommended by teachers and social workers</a:t>
            </a:r>
          </a:p>
          <a:p>
            <a:r>
              <a:rPr lang="en-US" dirty="0"/>
              <a:t>Targeted those who would benefit</a:t>
            </a:r>
          </a:p>
          <a:p>
            <a:r>
              <a:rPr lang="en-US" dirty="0"/>
              <a:t>Not necessarily the “best” behaved</a:t>
            </a:r>
          </a:p>
          <a:p>
            <a:r>
              <a:rPr lang="en-US" dirty="0"/>
              <a:t>Targeted those who could engage</a:t>
            </a:r>
          </a:p>
          <a:p>
            <a:r>
              <a:rPr lang="en-US" dirty="0"/>
              <a:t>May have interest in STEM related studies and career</a:t>
            </a:r>
          </a:p>
          <a:p>
            <a:r>
              <a:rPr lang="en-US" dirty="0"/>
              <a:t>May not have thought about STEM related studies and career</a:t>
            </a:r>
          </a:p>
        </p:txBody>
      </p:sp>
    </p:spTree>
    <p:extLst>
      <p:ext uri="{BB962C8B-B14F-4D97-AF65-F5344CB8AC3E}">
        <p14:creationId xmlns:p14="http://schemas.microsoft.com/office/powerpoint/2010/main" val="37560648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GEMS Timeline</a:t>
            </a:r>
          </a:p>
        </p:txBody>
      </p:sp>
      <p:sp>
        <p:nvSpPr>
          <p:cNvPr id="3" name="Content Placeholder 2"/>
          <p:cNvSpPr>
            <a:spLocks noGrp="1"/>
          </p:cNvSpPr>
          <p:nvPr>
            <p:ph idx="1"/>
          </p:nvPr>
        </p:nvSpPr>
        <p:spPr/>
        <p:txBody>
          <a:bodyPr>
            <a:normAutofit fontScale="47500" lnSpcReduction="20000"/>
          </a:bodyPr>
          <a:lstStyle/>
          <a:p>
            <a:r>
              <a:rPr lang="en-US" dirty="0"/>
              <a:t>Begin conference planning 				</a:t>
            </a:r>
            <a:r>
              <a:rPr lang="en-US" dirty="0" smtClean="0"/>
              <a:t>				10/2014</a:t>
            </a:r>
            <a:endParaRPr lang="en-US" dirty="0"/>
          </a:p>
          <a:p>
            <a:r>
              <a:rPr lang="en-US" dirty="0"/>
              <a:t>Meetings, monthly					</a:t>
            </a:r>
            <a:r>
              <a:rPr lang="en-US" dirty="0" smtClean="0"/>
              <a:t>					Ongoing</a:t>
            </a:r>
            <a:endParaRPr lang="en-US" dirty="0"/>
          </a:p>
          <a:p>
            <a:r>
              <a:rPr lang="en-US" dirty="0"/>
              <a:t>Submit funding requests				</a:t>
            </a:r>
            <a:r>
              <a:rPr lang="en-US" dirty="0" smtClean="0"/>
              <a:t>					12/2014</a:t>
            </a:r>
            <a:endParaRPr lang="en-US" dirty="0"/>
          </a:p>
          <a:p>
            <a:r>
              <a:rPr lang="en-US" dirty="0"/>
              <a:t>Workshops/presenters confirmed			</a:t>
            </a:r>
            <a:r>
              <a:rPr lang="en-US" dirty="0" smtClean="0"/>
              <a:t>				02/2015</a:t>
            </a:r>
            <a:endParaRPr lang="en-US" dirty="0"/>
          </a:p>
          <a:p>
            <a:r>
              <a:rPr lang="en-US" dirty="0"/>
              <a:t>All funding confirmed				</a:t>
            </a:r>
            <a:r>
              <a:rPr lang="en-US" dirty="0" smtClean="0"/>
              <a:t>					02/2015</a:t>
            </a:r>
            <a:endParaRPr lang="en-US" dirty="0"/>
          </a:p>
          <a:p>
            <a:r>
              <a:rPr lang="en-US" dirty="0"/>
              <a:t>Recruit/Schedule Volunteers				</a:t>
            </a:r>
            <a:r>
              <a:rPr lang="en-US" dirty="0" smtClean="0"/>
              <a:t>				02/2015</a:t>
            </a:r>
            <a:endParaRPr lang="en-US" dirty="0"/>
          </a:p>
          <a:p>
            <a:r>
              <a:rPr lang="en-US" dirty="0"/>
              <a:t>All partner and sponsor logos for printed materials and student bags	02/01/2015</a:t>
            </a:r>
          </a:p>
          <a:p>
            <a:r>
              <a:rPr lang="en-US" dirty="0"/>
              <a:t>Marketing and registration materials			</a:t>
            </a:r>
            <a:r>
              <a:rPr lang="en-US" dirty="0" smtClean="0"/>
              <a:t>				02/15/2015</a:t>
            </a:r>
            <a:endParaRPr lang="en-US" dirty="0"/>
          </a:p>
          <a:p>
            <a:r>
              <a:rPr lang="en-US" dirty="0"/>
              <a:t>Distribution of materials to participating schools		</a:t>
            </a:r>
            <a:r>
              <a:rPr lang="en-US" dirty="0" smtClean="0"/>
              <a:t>			6 </a:t>
            </a:r>
            <a:r>
              <a:rPr lang="en-US" dirty="0"/>
              <a:t>weeks prior</a:t>
            </a:r>
          </a:p>
          <a:p>
            <a:r>
              <a:rPr lang="en-US" dirty="0"/>
              <a:t>Food/Space/Logistics confirmation/walk through		</a:t>
            </a:r>
            <a:r>
              <a:rPr lang="en-US" dirty="0" smtClean="0"/>
              <a:t>		03/01/2015</a:t>
            </a:r>
            <a:endParaRPr lang="en-US" dirty="0"/>
          </a:p>
          <a:p>
            <a:r>
              <a:rPr lang="en-US" dirty="0"/>
              <a:t>Summer materials requests				</a:t>
            </a:r>
            <a:r>
              <a:rPr lang="en-US" dirty="0" smtClean="0"/>
              <a:t>				03/01/2015</a:t>
            </a:r>
            <a:endParaRPr lang="en-US" dirty="0"/>
          </a:p>
          <a:p>
            <a:r>
              <a:rPr lang="en-US" dirty="0"/>
              <a:t>Schedule photographer				</a:t>
            </a:r>
            <a:r>
              <a:rPr lang="en-US" dirty="0" smtClean="0"/>
              <a:t>					03/01/2015</a:t>
            </a:r>
            <a:endParaRPr lang="en-US" dirty="0"/>
          </a:p>
          <a:p>
            <a:r>
              <a:rPr lang="en-US" dirty="0"/>
              <a:t>Order presenter gifts and student sling bags			</a:t>
            </a:r>
            <a:r>
              <a:rPr lang="en-US" dirty="0" smtClean="0"/>
              <a:t>		03/08/2015</a:t>
            </a:r>
            <a:endParaRPr lang="en-US" dirty="0"/>
          </a:p>
          <a:p>
            <a:r>
              <a:rPr lang="en-US" dirty="0"/>
              <a:t>Deadline for registration				</a:t>
            </a:r>
            <a:r>
              <a:rPr lang="en-US" dirty="0" smtClean="0"/>
              <a:t>					03/18/2015(2 </a:t>
            </a:r>
            <a:r>
              <a:rPr lang="en-US" dirty="0"/>
              <a:t>weeks prior)</a:t>
            </a:r>
          </a:p>
          <a:p>
            <a:r>
              <a:rPr lang="en-US" dirty="0"/>
              <a:t>Registration, folders					</a:t>
            </a:r>
            <a:r>
              <a:rPr lang="en-US" dirty="0" smtClean="0"/>
              <a:t>				Week </a:t>
            </a:r>
            <a:r>
              <a:rPr lang="en-US" dirty="0"/>
              <a:t>of 03/23/2015</a:t>
            </a:r>
          </a:p>
          <a:p>
            <a:r>
              <a:rPr lang="en-US" dirty="0"/>
              <a:t>Assemble bags, folders				</a:t>
            </a:r>
            <a:r>
              <a:rPr lang="en-US" dirty="0" smtClean="0"/>
              <a:t>					Week </a:t>
            </a:r>
            <a:r>
              <a:rPr lang="en-US" dirty="0"/>
              <a:t>of 03/23/2015</a:t>
            </a:r>
          </a:p>
          <a:p>
            <a:r>
              <a:rPr lang="en-US" dirty="0"/>
              <a:t>Last minutes…………….</a:t>
            </a:r>
          </a:p>
          <a:p>
            <a:r>
              <a:rPr lang="en-US" dirty="0"/>
              <a:t>2nd Annual GEMS Conference				</a:t>
            </a:r>
            <a:r>
              <a:rPr lang="en-US" dirty="0" smtClean="0"/>
              <a:t>				04/01/2015</a:t>
            </a:r>
            <a:endParaRPr lang="en-US" dirty="0"/>
          </a:p>
          <a:p>
            <a:endParaRPr lang="en-US" dirty="0"/>
          </a:p>
          <a:p>
            <a:endParaRPr lang="en-US" dirty="0"/>
          </a:p>
        </p:txBody>
      </p:sp>
    </p:spTree>
    <p:extLst>
      <p:ext uri="{BB962C8B-B14F-4D97-AF65-F5344CB8AC3E}">
        <p14:creationId xmlns:p14="http://schemas.microsoft.com/office/powerpoint/2010/main" val="206785107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Workshop Matrix</a:t>
            </a:r>
          </a:p>
        </p:txBody>
      </p:sp>
      <p:graphicFrame>
        <p:nvGraphicFramePr>
          <p:cNvPr id="6" name="Table 5"/>
          <p:cNvGraphicFramePr>
            <a:graphicFrameLocks noGrp="1"/>
          </p:cNvGraphicFramePr>
          <p:nvPr>
            <p:extLst>
              <p:ext uri="{D42A27DB-BD31-4B8C-83A1-F6EECF244321}">
                <p14:modId xmlns:p14="http://schemas.microsoft.com/office/powerpoint/2010/main" val="2029435703"/>
              </p:ext>
            </p:extLst>
          </p:nvPr>
        </p:nvGraphicFramePr>
        <p:xfrm>
          <a:off x="401483" y="1646916"/>
          <a:ext cx="8300066" cy="4236072"/>
        </p:xfrm>
        <a:graphic>
          <a:graphicData uri="http://schemas.openxmlformats.org/drawingml/2006/table">
            <a:tbl>
              <a:tblPr/>
              <a:tblGrid>
                <a:gridCol w="3032939"/>
                <a:gridCol w="2280492"/>
                <a:gridCol w="2986635"/>
              </a:tblGrid>
              <a:tr h="214485">
                <a:tc>
                  <a:txBody>
                    <a:bodyPr/>
                    <a:lstStyle/>
                    <a:p>
                      <a:pPr algn="l" fontAlgn="ctr"/>
                      <a:r>
                        <a:rPr lang="en-US" sz="1000" b="1" i="0" u="none" strike="noStrike">
                          <a:solidFill>
                            <a:srgbClr val="000000"/>
                          </a:solidFill>
                          <a:effectLst/>
                          <a:latin typeface="Cambria"/>
                        </a:rPr>
                        <a:t>Chemistry Detectives</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Dr.  Lori Allen (UWP Chemistry)</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Sherry Babicky/Kristin Bensen/Kirstan Gimse</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3">
                <a:tc>
                  <a:txBody>
                    <a:bodyPr/>
                    <a:lstStyle/>
                    <a:p>
                      <a:pPr algn="l" fontAlgn="ctr"/>
                      <a:r>
                        <a:rPr lang="en-US" sz="1000" b="1" i="0" u="none" strike="noStrike">
                          <a:solidFill>
                            <a:srgbClr val="000000"/>
                          </a:solidFill>
                          <a:effectLst/>
                          <a:latin typeface="Cambria"/>
                        </a:rPr>
                        <a:t>To Eat or Be Eaten:  A Game in Optimal Foraging</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Dr. Catherine Mossman (UWP Biology)</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Marybeth Zuhlke/Hannah Roszkowski/Ashley Erb</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3">
                <a:tc>
                  <a:txBody>
                    <a:bodyPr/>
                    <a:lstStyle/>
                    <a:p>
                      <a:pPr algn="l" fontAlgn="ctr"/>
                      <a:r>
                        <a:rPr lang="en-US" sz="1000" b="1" i="0" u="none" strike="noStrike">
                          <a:solidFill>
                            <a:srgbClr val="000000"/>
                          </a:solidFill>
                          <a:effectLst/>
                          <a:latin typeface="Cambria"/>
                        </a:rPr>
                        <a:t>Cell Phone Physics</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Dr. Jim Robinson (UWP Teaching and Learning)</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Peggy Surendonk</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Cells, DNA, and you!</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Dr. David Higgs (UWP Biology)</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Pat Ehlert</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3">
                <a:tc>
                  <a:txBody>
                    <a:bodyPr/>
                    <a:lstStyle/>
                    <a:p>
                      <a:pPr algn="l" fontAlgn="ctr"/>
                      <a:r>
                        <a:rPr lang="en-US" sz="1000" b="1" i="0" u="none" strike="noStrike">
                          <a:solidFill>
                            <a:srgbClr val="000000"/>
                          </a:solidFill>
                          <a:effectLst/>
                          <a:latin typeface="Cambria"/>
                        </a:rPr>
                        <a:t>Anatomy and Physiology Demos</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Dr. Bryan Lewis and Dr. Summer Ostrowski (UWP Biology)</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Jane Schuman</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Going with the Glacier Flow</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Dr. Rachel Headley (UWP Geology)</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Andrea Egerton</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563">
                <a:tc>
                  <a:txBody>
                    <a:bodyPr/>
                    <a:lstStyle/>
                    <a:p>
                      <a:pPr algn="l" fontAlgn="ctr"/>
                      <a:r>
                        <a:rPr lang="en-US" sz="1000" b="1" i="0" u="none" strike="noStrike">
                          <a:solidFill>
                            <a:srgbClr val="000000"/>
                          </a:solidFill>
                          <a:effectLst/>
                          <a:latin typeface="Cambria"/>
                        </a:rPr>
                        <a:t>Make your own app</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Heather Miles (UWP Computer Science)</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Karen Dagg</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Cognitive Studies</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Dr. Melissa Gregg (UWP Psychology)</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Donna Lyons</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The Persnickety Polygon Numbers Club</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Dr. Ryan Karr (UWP Mathematics)</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Judy Kober</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Chemistry Microbiology</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Cathy Hinkfuss (SCJ)</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Brenda Wilkinson</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Physical Therapist</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Shari Feldmann (Froedtert)</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Karen Verbeten</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Chemistry/Engineer</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Stacy Verbeten</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Fabiola Diaz</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Pharmacist</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Kylee Albright</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Ashley Neilson/Sharon Monroe</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Engineering</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Chrisine Beimborn (UWM)</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Rebecca Osmolski</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Computer Coding</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Kelly Gudaitis</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Simone Fletcher</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485">
                <a:tc>
                  <a:txBody>
                    <a:bodyPr/>
                    <a:lstStyle/>
                    <a:p>
                      <a:pPr algn="l" fontAlgn="ctr"/>
                      <a:r>
                        <a:rPr lang="en-US" sz="1000" b="1" i="0" u="none" strike="noStrike">
                          <a:solidFill>
                            <a:srgbClr val="000000"/>
                          </a:solidFill>
                          <a:effectLst/>
                          <a:latin typeface="Cambria"/>
                        </a:rPr>
                        <a:t>Forenics</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mbria"/>
                        </a:rPr>
                        <a:t>Criminalist Prudham</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mbria"/>
                        </a:rPr>
                        <a:t>Susan Monroe/Beth Shelton</a:t>
                      </a:r>
                    </a:p>
                  </a:txBody>
                  <a:tcPr marL="10756" marR="10756" marT="107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1114356" y="1159584"/>
            <a:ext cx="1255760" cy="369332"/>
          </a:xfrm>
          <a:prstGeom prst="rect">
            <a:avLst/>
          </a:prstGeom>
          <a:noFill/>
        </p:spPr>
        <p:txBody>
          <a:bodyPr wrap="none" rtlCol="0">
            <a:spAutoFit/>
          </a:bodyPr>
          <a:lstStyle/>
          <a:p>
            <a:r>
              <a:rPr lang="en-US" dirty="0" smtClean="0"/>
              <a:t>Description</a:t>
            </a:r>
            <a:endParaRPr lang="en-US" dirty="0"/>
          </a:p>
        </p:txBody>
      </p:sp>
      <p:sp>
        <p:nvSpPr>
          <p:cNvPr id="8" name="TextBox 7"/>
          <p:cNvSpPr txBox="1"/>
          <p:nvPr/>
        </p:nvSpPr>
        <p:spPr>
          <a:xfrm>
            <a:off x="3785437" y="1159584"/>
            <a:ext cx="1328571" cy="369332"/>
          </a:xfrm>
          <a:prstGeom prst="rect">
            <a:avLst/>
          </a:prstGeom>
          <a:noFill/>
        </p:spPr>
        <p:txBody>
          <a:bodyPr wrap="none" rtlCol="0">
            <a:spAutoFit/>
          </a:bodyPr>
          <a:lstStyle/>
          <a:p>
            <a:r>
              <a:rPr lang="en-US" dirty="0" smtClean="0"/>
              <a:t>Presenter(s)</a:t>
            </a:r>
            <a:endParaRPr lang="en-US" dirty="0"/>
          </a:p>
        </p:txBody>
      </p:sp>
      <p:sp>
        <p:nvSpPr>
          <p:cNvPr id="9" name="TextBox 8"/>
          <p:cNvSpPr txBox="1"/>
          <p:nvPr/>
        </p:nvSpPr>
        <p:spPr>
          <a:xfrm>
            <a:off x="6436851" y="1159584"/>
            <a:ext cx="1350663" cy="369332"/>
          </a:xfrm>
          <a:prstGeom prst="rect">
            <a:avLst/>
          </a:prstGeom>
          <a:noFill/>
        </p:spPr>
        <p:txBody>
          <a:bodyPr wrap="none" rtlCol="0">
            <a:spAutoFit/>
          </a:bodyPr>
          <a:lstStyle/>
          <a:p>
            <a:r>
              <a:rPr lang="en-US" dirty="0" smtClean="0"/>
              <a:t>Volunteer(s)</a:t>
            </a:r>
            <a:endParaRPr lang="en-US" dirty="0"/>
          </a:p>
        </p:txBody>
      </p:sp>
    </p:spTree>
    <p:extLst>
      <p:ext uri="{BB962C8B-B14F-4D97-AF65-F5344CB8AC3E}">
        <p14:creationId xmlns:p14="http://schemas.microsoft.com/office/powerpoint/2010/main" val="30501958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Expenditures</a:t>
            </a:r>
          </a:p>
        </p:txBody>
      </p:sp>
      <p:sp>
        <p:nvSpPr>
          <p:cNvPr id="3" name="Content Placeholder 2"/>
          <p:cNvSpPr>
            <a:spLocks noGrp="1"/>
          </p:cNvSpPr>
          <p:nvPr>
            <p:ph idx="1"/>
          </p:nvPr>
        </p:nvSpPr>
        <p:spPr/>
        <p:txBody>
          <a:bodyPr/>
          <a:lstStyle/>
          <a:p>
            <a:r>
              <a:rPr lang="en-US" dirty="0" smtClean="0"/>
              <a:t>Transportation </a:t>
            </a:r>
            <a:r>
              <a:rPr lang="en-US" dirty="0"/>
              <a:t>	</a:t>
            </a:r>
            <a:r>
              <a:rPr lang="en-US" dirty="0" smtClean="0"/>
              <a:t>					$800</a:t>
            </a:r>
            <a:endParaRPr lang="en-US" dirty="0"/>
          </a:p>
          <a:p>
            <a:r>
              <a:rPr lang="en-US" dirty="0" smtClean="0"/>
              <a:t>Facilities</a:t>
            </a:r>
            <a:r>
              <a:rPr lang="en-US" dirty="0"/>
              <a:t>	</a:t>
            </a:r>
            <a:r>
              <a:rPr lang="en-US" dirty="0" smtClean="0"/>
              <a:t>								$500</a:t>
            </a:r>
            <a:endParaRPr lang="en-US" dirty="0"/>
          </a:p>
          <a:p>
            <a:r>
              <a:rPr lang="en-US" dirty="0"/>
              <a:t>Materials and </a:t>
            </a:r>
            <a:r>
              <a:rPr lang="en-US" dirty="0" smtClean="0"/>
              <a:t>Supplies				$2800</a:t>
            </a:r>
            <a:endParaRPr lang="en-US" dirty="0"/>
          </a:p>
          <a:p>
            <a:r>
              <a:rPr lang="en-US" dirty="0" smtClean="0"/>
              <a:t>Food										$</a:t>
            </a:r>
            <a:r>
              <a:rPr lang="en-US" dirty="0"/>
              <a:t>3000</a:t>
            </a:r>
            <a:endParaRPr lang="en-US" dirty="0" smtClean="0"/>
          </a:p>
          <a:p>
            <a:pPr lvl="1"/>
            <a:r>
              <a:rPr lang="en-US" sz="2400" dirty="0" smtClean="0"/>
              <a:t>Lunch</a:t>
            </a:r>
            <a:r>
              <a:rPr lang="en-US" sz="2400" dirty="0"/>
              <a:t>, Snacks, Water, Hospitability </a:t>
            </a:r>
            <a:r>
              <a:rPr lang="en-US" sz="2400" dirty="0" smtClean="0"/>
              <a:t>Room</a:t>
            </a:r>
            <a:endParaRPr lang="en-US" sz="2400" dirty="0"/>
          </a:p>
          <a:p>
            <a:r>
              <a:rPr lang="en-US" dirty="0" smtClean="0"/>
              <a:t>Other										$700</a:t>
            </a:r>
            <a:endParaRPr lang="en-US" dirty="0"/>
          </a:p>
          <a:p>
            <a:endParaRPr lang="en-US" dirty="0"/>
          </a:p>
        </p:txBody>
      </p:sp>
    </p:spTree>
    <p:extLst>
      <p:ext uri="{BB962C8B-B14F-4D97-AF65-F5344CB8AC3E}">
        <p14:creationId xmlns:p14="http://schemas.microsoft.com/office/powerpoint/2010/main" val="266539959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Evaluations from Girls</a:t>
            </a:r>
          </a:p>
        </p:txBody>
      </p:sp>
      <p:sp>
        <p:nvSpPr>
          <p:cNvPr id="3" name="Content Placeholder 2"/>
          <p:cNvSpPr>
            <a:spLocks noGrp="1"/>
          </p:cNvSpPr>
          <p:nvPr>
            <p:ph idx="1"/>
          </p:nvPr>
        </p:nvSpPr>
        <p:spPr/>
        <p:txBody>
          <a:bodyPr>
            <a:normAutofit fontScale="92500" lnSpcReduction="10000"/>
          </a:bodyPr>
          <a:lstStyle/>
          <a:p>
            <a:r>
              <a:rPr lang="en-US" dirty="0"/>
              <a:t>Three interesting facts you learned</a:t>
            </a:r>
          </a:p>
          <a:p>
            <a:pPr lvl="1"/>
            <a:r>
              <a:rPr lang="en-US" dirty="0"/>
              <a:t>Math is used a lot in physical therapy</a:t>
            </a:r>
          </a:p>
          <a:p>
            <a:pPr lvl="1"/>
            <a:r>
              <a:rPr lang="en-US" dirty="0"/>
              <a:t>Party but make time for studying</a:t>
            </a:r>
          </a:p>
          <a:p>
            <a:pPr lvl="1"/>
            <a:r>
              <a:rPr lang="en-US" dirty="0"/>
              <a:t>You don’t have a lot of time to take breaks or party because you have to study</a:t>
            </a:r>
          </a:p>
          <a:p>
            <a:pPr lvl="1"/>
            <a:r>
              <a:rPr lang="en-US" dirty="0"/>
              <a:t>To not let money stop me from going to college</a:t>
            </a:r>
          </a:p>
          <a:p>
            <a:pPr lvl="1"/>
            <a:r>
              <a:rPr lang="en-US" dirty="0"/>
              <a:t>Finger prints are used to find criminals</a:t>
            </a:r>
          </a:p>
          <a:p>
            <a:pPr lvl="1"/>
            <a:r>
              <a:rPr lang="en-US" dirty="0"/>
              <a:t>Science and Math are very important</a:t>
            </a:r>
          </a:p>
          <a:p>
            <a:pPr lvl="1"/>
            <a:r>
              <a:rPr lang="en-US" dirty="0"/>
              <a:t>Don’t let other people be the reason not to do what you want</a:t>
            </a:r>
          </a:p>
        </p:txBody>
      </p:sp>
    </p:spTree>
    <p:extLst>
      <p:ext uri="{BB962C8B-B14F-4D97-AF65-F5344CB8AC3E}">
        <p14:creationId xmlns:p14="http://schemas.microsoft.com/office/powerpoint/2010/main" val="339853620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Evaluations from Girls</a:t>
            </a:r>
          </a:p>
        </p:txBody>
      </p:sp>
      <p:sp>
        <p:nvSpPr>
          <p:cNvPr id="3" name="Content Placeholder 2"/>
          <p:cNvSpPr>
            <a:spLocks noGrp="1"/>
          </p:cNvSpPr>
          <p:nvPr>
            <p:ph idx="1"/>
          </p:nvPr>
        </p:nvSpPr>
        <p:spPr/>
        <p:txBody>
          <a:bodyPr>
            <a:normAutofit lnSpcReduction="10000"/>
          </a:bodyPr>
          <a:lstStyle/>
          <a:p>
            <a:r>
              <a:rPr lang="en-US" dirty="0"/>
              <a:t>Three interesting facts you learned</a:t>
            </a:r>
          </a:p>
          <a:p>
            <a:pPr lvl="1"/>
            <a:r>
              <a:rPr lang="en-US" dirty="0"/>
              <a:t>I learned a lot about different science jobs</a:t>
            </a:r>
          </a:p>
          <a:p>
            <a:pPr lvl="1"/>
            <a:r>
              <a:rPr lang="en-US" dirty="0"/>
              <a:t>To take harder classes</a:t>
            </a:r>
          </a:p>
          <a:p>
            <a:pPr lvl="1"/>
            <a:r>
              <a:rPr lang="en-US" dirty="0"/>
              <a:t>To get good grades</a:t>
            </a:r>
          </a:p>
          <a:p>
            <a:pPr lvl="1"/>
            <a:r>
              <a:rPr lang="en-US" dirty="0"/>
              <a:t>To be good</a:t>
            </a:r>
          </a:p>
          <a:p>
            <a:pPr lvl="1"/>
            <a:r>
              <a:rPr lang="en-US" dirty="0"/>
              <a:t>That ordinary products at the grocery store are far more complicated</a:t>
            </a:r>
          </a:p>
          <a:p>
            <a:pPr lvl="1"/>
            <a:r>
              <a:rPr lang="en-US" dirty="0"/>
              <a:t>Computer coding is easier than I thought it would be</a:t>
            </a:r>
          </a:p>
          <a:p>
            <a:pPr lvl="1"/>
            <a:r>
              <a:rPr lang="en-US" dirty="0"/>
              <a:t>I love engineering</a:t>
            </a:r>
          </a:p>
          <a:p>
            <a:endParaRPr lang="en-US" dirty="0"/>
          </a:p>
        </p:txBody>
      </p:sp>
    </p:spTree>
    <p:extLst>
      <p:ext uri="{BB962C8B-B14F-4D97-AF65-F5344CB8AC3E}">
        <p14:creationId xmlns:p14="http://schemas.microsoft.com/office/powerpoint/2010/main" val="31108907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Research </a:t>
            </a:r>
            <a:endParaRPr lang="en-US" dirty="0"/>
          </a:p>
        </p:txBody>
      </p:sp>
      <p:sp>
        <p:nvSpPr>
          <p:cNvPr id="3" name="Content Placeholder 2"/>
          <p:cNvSpPr>
            <a:spLocks noGrp="1"/>
          </p:cNvSpPr>
          <p:nvPr>
            <p:ph idx="1"/>
          </p:nvPr>
        </p:nvSpPr>
        <p:spPr/>
        <p:txBody>
          <a:bodyPr/>
          <a:lstStyle/>
          <a:p>
            <a:r>
              <a:rPr lang="en-US" dirty="0" smtClean="0"/>
              <a:t>2010: Why So Few? </a:t>
            </a:r>
          </a:p>
          <a:p>
            <a:pPr lvl="1"/>
            <a:r>
              <a:rPr lang="en-US" dirty="0">
                <a:hlinkClick r:id="rId2"/>
              </a:rPr>
              <a:t>http://www.aauw.org/research/why-so-few</a:t>
            </a:r>
            <a:r>
              <a:rPr lang="en-US" dirty="0" smtClean="0">
                <a:hlinkClick r:id="rId2"/>
              </a:rPr>
              <a:t>/</a:t>
            </a:r>
            <a:endParaRPr lang="en-US" dirty="0" smtClean="0"/>
          </a:p>
          <a:p>
            <a:r>
              <a:rPr lang="en-US" dirty="0" smtClean="0"/>
              <a:t>2015: Solving the Equation: The Variables for Women’s Success in Engineering and Computing</a:t>
            </a:r>
          </a:p>
          <a:p>
            <a:pPr lvl="1"/>
            <a:r>
              <a:rPr lang="en-US" dirty="0"/>
              <a:t>http://</a:t>
            </a:r>
            <a:r>
              <a:rPr lang="en-US" dirty="0" err="1"/>
              <a:t>www.aauw.org</a:t>
            </a:r>
            <a:r>
              <a:rPr lang="en-US" dirty="0"/>
              <a:t>/research/solving-the-equation/</a:t>
            </a:r>
          </a:p>
        </p:txBody>
      </p:sp>
    </p:spTree>
    <p:extLst>
      <p:ext uri="{BB962C8B-B14F-4D97-AF65-F5344CB8AC3E}">
        <p14:creationId xmlns:p14="http://schemas.microsoft.com/office/powerpoint/2010/main" val="7227018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Evaluations from Girls</a:t>
            </a:r>
          </a:p>
        </p:txBody>
      </p:sp>
      <p:sp>
        <p:nvSpPr>
          <p:cNvPr id="3" name="Content Placeholder 2"/>
          <p:cNvSpPr>
            <a:spLocks noGrp="1"/>
          </p:cNvSpPr>
          <p:nvPr>
            <p:ph idx="1"/>
          </p:nvPr>
        </p:nvSpPr>
        <p:spPr/>
        <p:txBody>
          <a:bodyPr>
            <a:normAutofit fontScale="92500" lnSpcReduction="10000"/>
          </a:bodyPr>
          <a:lstStyle/>
          <a:p>
            <a:r>
              <a:rPr lang="en-US" dirty="0"/>
              <a:t>What did you like the best</a:t>
            </a:r>
          </a:p>
          <a:p>
            <a:pPr lvl="1"/>
            <a:r>
              <a:rPr lang="en-US" dirty="0"/>
              <a:t>The amount of hands-on activities</a:t>
            </a:r>
          </a:p>
          <a:p>
            <a:pPr lvl="1"/>
            <a:r>
              <a:rPr lang="en-US" dirty="0"/>
              <a:t>I liked that we weren’t just listening but also doing things</a:t>
            </a:r>
          </a:p>
          <a:p>
            <a:pPr lvl="1"/>
            <a:r>
              <a:rPr lang="en-US" dirty="0"/>
              <a:t>It was very inspiring</a:t>
            </a:r>
          </a:p>
          <a:p>
            <a:pPr lvl="1"/>
            <a:r>
              <a:rPr lang="en-US" dirty="0"/>
              <a:t>The food, the advice from the teachers/students and that we got to see how college life is</a:t>
            </a:r>
          </a:p>
          <a:p>
            <a:pPr lvl="1"/>
            <a:r>
              <a:rPr lang="en-US" dirty="0"/>
              <a:t>Being able to choose workshops</a:t>
            </a:r>
          </a:p>
          <a:p>
            <a:pPr lvl="1"/>
            <a:r>
              <a:rPr lang="en-US" dirty="0"/>
              <a:t>It was informational</a:t>
            </a:r>
          </a:p>
          <a:p>
            <a:pPr lvl="1"/>
            <a:r>
              <a:rPr lang="en-US" dirty="0"/>
              <a:t>The guest speakers</a:t>
            </a:r>
          </a:p>
          <a:p>
            <a:endParaRPr lang="en-US" dirty="0"/>
          </a:p>
        </p:txBody>
      </p:sp>
    </p:spTree>
    <p:extLst>
      <p:ext uri="{BB962C8B-B14F-4D97-AF65-F5344CB8AC3E}">
        <p14:creationId xmlns:p14="http://schemas.microsoft.com/office/powerpoint/2010/main" val="60751794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Evaluations from Girls</a:t>
            </a:r>
          </a:p>
        </p:txBody>
      </p:sp>
      <p:sp>
        <p:nvSpPr>
          <p:cNvPr id="3" name="Content Placeholder 2"/>
          <p:cNvSpPr>
            <a:spLocks noGrp="1"/>
          </p:cNvSpPr>
          <p:nvPr>
            <p:ph idx="1"/>
          </p:nvPr>
        </p:nvSpPr>
        <p:spPr/>
        <p:txBody>
          <a:bodyPr/>
          <a:lstStyle/>
          <a:p>
            <a:r>
              <a:rPr lang="en-US" dirty="0"/>
              <a:t>What would you change?</a:t>
            </a:r>
          </a:p>
          <a:p>
            <a:pPr lvl="1"/>
            <a:r>
              <a:rPr lang="en-US" dirty="0"/>
              <a:t>More subjects and activities</a:t>
            </a:r>
          </a:p>
          <a:p>
            <a:pPr lvl="1"/>
            <a:r>
              <a:rPr lang="en-US" dirty="0"/>
              <a:t>Give more areas more time  </a:t>
            </a:r>
          </a:p>
          <a:p>
            <a:pPr lvl="1"/>
            <a:r>
              <a:rPr lang="en-US" dirty="0"/>
              <a:t>Less talking more interactive work</a:t>
            </a:r>
          </a:p>
          <a:p>
            <a:endParaRPr lang="en-US" dirty="0"/>
          </a:p>
        </p:txBody>
      </p:sp>
    </p:spTree>
    <p:extLst>
      <p:ext uri="{BB962C8B-B14F-4D97-AF65-F5344CB8AC3E}">
        <p14:creationId xmlns:p14="http://schemas.microsoft.com/office/powerpoint/2010/main" val="403667685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Evaluations from Girls</a:t>
            </a:r>
          </a:p>
        </p:txBody>
      </p:sp>
      <p:sp>
        <p:nvSpPr>
          <p:cNvPr id="3" name="Content Placeholder 2"/>
          <p:cNvSpPr>
            <a:spLocks noGrp="1"/>
          </p:cNvSpPr>
          <p:nvPr>
            <p:ph idx="1"/>
          </p:nvPr>
        </p:nvSpPr>
        <p:spPr/>
        <p:txBody>
          <a:bodyPr>
            <a:normAutofit/>
          </a:bodyPr>
          <a:lstStyle/>
          <a:p>
            <a:r>
              <a:rPr lang="en-US" dirty="0"/>
              <a:t>What else would you like us to know?</a:t>
            </a:r>
          </a:p>
          <a:p>
            <a:pPr lvl="1"/>
            <a:r>
              <a:rPr lang="en-US" dirty="0"/>
              <a:t>This program has guided me to select a career that not only fits my values but also my interests</a:t>
            </a:r>
          </a:p>
          <a:p>
            <a:pPr lvl="1"/>
            <a:r>
              <a:rPr lang="en-US" dirty="0"/>
              <a:t>That GEMS is very life changing in knowing and learning what you want to do in your life</a:t>
            </a:r>
          </a:p>
          <a:p>
            <a:pPr lvl="1"/>
            <a:r>
              <a:rPr lang="en-US" dirty="0"/>
              <a:t>I had a great time and I am now considering more science fields</a:t>
            </a:r>
          </a:p>
          <a:p>
            <a:pPr lvl="1"/>
            <a:r>
              <a:rPr lang="en-US" dirty="0"/>
              <a:t>I HAD FUN</a:t>
            </a:r>
          </a:p>
          <a:p>
            <a:endParaRPr lang="en-US" dirty="0"/>
          </a:p>
        </p:txBody>
      </p:sp>
    </p:spTree>
    <p:extLst>
      <p:ext uri="{BB962C8B-B14F-4D97-AF65-F5344CB8AC3E}">
        <p14:creationId xmlns:p14="http://schemas.microsoft.com/office/powerpoint/2010/main" val="104783479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Steering Committee</a:t>
            </a:r>
          </a:p>
        </p:txBody>
      </p:sp>
      <p:sp>
        <p:nvSpPr>
          <p:cNvPr id="3" name="Content Placeholder 2"/>
          <p:cNvSpPr>
            <a:spLocks noGrp="1"/>
          </p:cNvSpPr>
          <p:nvPr>
            <p:ph idx="1"/>
          </p:nvPr>
        </p:nvSpPr>
        <p:spPr/>
        <p:txBody>
          <a:bodyPr>
            <a:normAutofit fontScale="92500"/>
          </a:bodyPr>
          <a:lstStyle/>
          <a:p>
            <a:r>
              <a:rPr lang="en-US" dirty="0"/>
              <a:t>Presenters mirror students in racial background</a:t>
            </a:r>
          </a:p>
          <a:p>
            <a:r>
              <a:rPr lang="en-US" dirty="0"/>
              <a:t>Logistical items – busing, soda machines</a:t>
            </a:r>
          </a:p>
          <a:p>
            <a:r>
              <a:rPr lang="en-US" dirty="0"/>
              <a:t>Training sessions for presenters and volunteers </a:t>
            </a:r>
          </a:p>
          <a:p>
            <a:r>
              <a:rPr lang="en-US" dirty="0"/>
              <a:t>Match skills of presenters to audience</a:t>
            </a:r>
          </a:p>
          <a:p>
            <a:r>
              <a:rPr lang="en-US" dirty="0"/>
              <a:t>More volunteers</a:t>
            </a:r>
          </a:p>
          <a:p>
            <a:r>
              <a:rPr lang="en-US" dirty="0"/>
              <a:t>Dynamic key note speaker</a:t>
            </a:r>
          </a:p>
          <a:p>
            <a:r>
              <a:rPr lang="en-US" dirty="0"/>
              <a:t>Set the expectations and ground rules </a:t>
            </a:r>
            <a:r>
              <a:rPr lang="en-US" dirty="0" smtClean="0"/>
              <a:t>early</a:t>
            </a:r>
          </a:p>
          <a:p>
            <a:r>
              <a:rPr lang="en-US" dirty="0" smtClean="0"/>
              <a:t>Enhance parents’ workshops</a:t>
            </a:r>
            <a:endParaRPr lang="en-US" dirty="0"/>
          </a:p>
          <a:p>
            <a:endParaRPr lang="en-US" dirty="0"/>
          </a:p>
          <a:p>
            <a:endParaRPr lang="en-US" dirty="0"/>
          </a:p>
        </p:txBody>
      </p:sp>
    </p:spTree>
    <p:extLst>
      <p:ext uri="{BB962C8B-B14F-4D97-AF65-F5344CB8AC3E}">
        <p14:creationId xmlns:p14="http://schemas.microsoft.com/office/powerpoint/2010/main" val="73267749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Success</a:t>
            </a:r>
          </a:p>
        </p:txBody>
      </p:sp>
      <p:sp>
        <p:nvSpPr>
          <p:cNvPr id="3" name="Content Placeholder 2"/>
          <p:cNvSpPr>
            <a:spLocks noGrp="1"/>
          </p:cNvSpPr>
          <p:nvPr>
            <p:ph idx="1"/>
          </p:nvPr>
        </p:nvSpPr>
        <p:spPr/>
        <p:txBody>
          <a:bodyPr/>
          <a:lstStyle/>
          <a:p>
            <a:r>
              <a:rPr lang="en-US" dirty="0"/>
              <a:t>Clear and aligned vision and mission</a:t>
            </a:r>
          </a:p>
          <a:p>
            <a:r>
              <a:rPr lang="en-US" dirty="0"/>
              <a:t>Partnering</a:t>
            </a:r>
          </a:p>
          <a:p>
            <a:r>
              <a:rPr lang="en-US" dirty="0"/>
              <a:t>Collaboration</a:t>
            </a:r>
          </a:p>
          <a:p>
            <a:r>
              <a:rPr lang="en-US" dirty="0"/>
              <a:t>Funding</a:t>
            </a:r>
          </a:p>
          <a:p>
            <a:r>
              <a:rPr lang="en-US" dirty="0"/>
              <a:t>Organization</a:t>
            </a:r>
          </a:p>
          <a:p>
            <a:r>
              <a:rPr lang="en-US" dirty="0"/>
              <a:t>Communications</a:t>
            </a:r>
          </a:p>
          <a:p>
            <a:endParaRPr lang="en-US" dirty="0"/>
          </a:p>
        </p:txBody>
      </p:sp>
    </p:spTree>
    <p:extLst>
      <p:ext uri="{BB962C8B-B14F-4D97-AF65-F5344CB8AC3E}">
        <p14:creationId xmlns:p14="http://schemas.microsoft.com/office/powerpoint/2010/main" val="217626374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Wisconsin STEM call-to-action</a:t>
            </a:r>
            <a:endParaRPr lang="en-US" dirty="0"/>
          </a:p>
        </p:txBody>
      </p:sp>
      <p:sp>
        <p:nvSpPr>
          <p:cNvPr id="3" name="Content Placeholder 2"/>
          <p:cNvSpPr>
            <a:spLocks noGrp="1"/>
          </p:cNvSpPr>
          <p:nvPr>
            <p:ph idx="1"/>
          </p:nvPr>
        </p:nvSpPr>
        <p:spPr/>
        <p:txBody>
          <a:bodyPr/>
          <a:lstStyle/>
          <a:p>
            <a:r>
              <a:rPr lang="en-US" dirty="0" smtClean="0"/>
              <a:t>Get involved! </a:t>
            </a:r>
            <a:r>
              <a:rPr lang="en-US" dirty="0"/>
              <a:t> </a:t>
            </a:r>
            <a:r>
              <a:rPr lang="en-US" dirty="0" smtClean="0"/>
              <a:t>See for yourselves!</a:t>
            </a:r>
          </a:p>
          <a:p>
            <a:r>
              <a:rPr lang="en-US" dirty="0" smtClean="0"/>
              <a:t>Apply for Tech Trek</a:t>
            </a:r>
          </a:p>
          <a:p>
            <a:r>
              <a:rPr lang="en-US" dirty="0" smtClean="0"/>
              <a:t>Apply for additional Tech Savvy sites for 2016 (webinar on 29-Apr for more details!)</a:t>
            </a:r>
          </a:p>
          <a:p>
            <a:r>
              <a:rPr lang="en-US" dirty="0" smtClean="0"/>
              <a:t>Participate in local events (GEMS, </a:t>
            </a:r>
            <a:r>
              <a:rPr lang="en-US" dirty="0" err="1" smtClean="0"/>
              <a:t>etc</a:t>
            </a:r>
            <a:r>
              <a:rPr lang="en-US" dirty="0" smtClean="0"/>
              <a:t>)</a:t>
            </a:r>
          </a:p>
          <a:p>
            <a:pPr lvl="1"/>
            <a:endParaRPr lang="en-US" dirty="0"/>
          </a:p>
        </p:txBody>
      </p:sp>
    </p:spTree>
    <p:extLst>
      <p:ext uri="{BB962C8B-B14F-4D97-AF65-F5344CB8AC3E}">
        <p14:creationId xmlns:p14="http://schemas.microsoft.com/office/powerpoint/2010/main" val="94536783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 &amp; A </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2972747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34218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 Trek</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a:t>Week-long hands on technical camp for </a:t>
            </a:r>
            <a:r>
              <a:rPr lang="en-US" dirty="0" smtClean="0"/>
              <a:t>middle school girls</a:t>
            </a:r>
          </a:p>
          <a:p>
            <a:r>
              <a:rPr lang="en-US" dirty="0" smtClean="0"/>
              <a:t>Started in 1998 </a:t>
            </a:r>
            <a:r>
              <a:rPr lang="en-US" dirty="0"/>
              <a:t>in </a:t>
            </a:r>
            <a:r>
              <a:rPr lang="en-US" dirty="0" smtClean="0"/>
              <a:t>CA by AAUW member Marie </a:t>
            </a:r>
            <a:r>
              <a:rPr lang="en-US" dirty="0" err="1" smtClean="0"/>
              <a:t>Wolbach</a:t>
            </a:r>
            <a:r>
              <a:rPr lang="en-US" dirty="0" smtClean="0"/>
              <a:t> with an AAUW Action Grant</a:t>
            </a:r>
          </a:p>
          <a:p>
            <a:r>
              <a:rPr lang="en-US" dirty="0" smtClean="0"/>
              <a:t>Hands</a:t>
            </a:r>
            <a:r>
              <a:rPr lang="en-US" dirty="0"/>
              <a:t>-on problem solving </a:t>
            </a:r>
            <a:r>
              <a:rPr lang="en-US" dirty="0" smtClean="0"/>
              <a:t>+ encounters </a:t>
            </a:r>
            <a:r>
              <a:rPr lang="en-US" dirty="0"/>
              <a:t>with women role models in science, technology, engineering, and math (STEM), Tech </a:t>
            </a:r>
            <a:r>
              <a:rPr lang="en-US" dirty="0" smtClean="0"/>
              <a:t>Trek = girls </a:t>
            </a:r>
            <a:r>
              <a:rPr lang="en-US" dirty="0"/>
              <a:t>see their futures while having nonstop </a:t>
            </a:r>
            <a:r>
              <a:rPr lang="en-US" dirty="0" smtClean="0"/>
              <a:t>fun</a:t>
            </a:r>
            <a:endParaRPr lang="en-US" dirty="0"/>
          </a:p>
          <a:p>
            <a:r>
              <a:rPr lang="en-US" dirty="0" smtClean="0"/>
              <a:t>10 States with 21 camps!</a:t>
            </a:r>
          </a:p>
          <a:p>
            <a:pPr lvl="1"/>
            <a:r>
              <a:rPr lang="en-US" dirty="0" smtClean="0"/>
              <a:t>CA (10), OK (2), WA (2), AL, IA, OR, NM, FL, NJ, OH</a:t>
            </a:r>
          </a:p>
          <a:p>
            <a:r>
              <a:rPr lang="en-US" dirty="0"/>
              <a:t>More information: </a:t>
            </a:r>
            <a:endParaRPr lang="en-US" dirty="0" smtClean="0"/>
          </a:p>
          <a:p>
            <a:pPr lvl="1"/>
            <a:r>
              <a:rPr lang="en-US" dirty="0" smtClean="0"/>
              <a:t>http</a:t>
            </a:r>
            <a:r>
              <a:rPr lang="en-US" dirty="0"/>
              <a:t>:</a:t>
            </a:r>
            <a:r>
              <a:rPr lang="en-US" dirty="0" smtClean="0"/>
              <a:t>//</a:t>
            </a:r>
            <a:r>
              <a:rPr lang="en-US" dirty="0" err="1" smtClean="0"/>
              <a:t>www.aauw.org</a:t>
            </a:r>
            <a:r>
              <a:rPr lang="en-US" dirty="0"/>
              <a:t>/what-we-do/stem-education/tech-trek/</a:t>
            </a:r>
            <a:endParaRPr lang="en-US" dirty="0" smtClean="0"/>
          </a:p>
          <a:p>
            <a:endParaRPr lang="en-US" dirty="0" smtClean="0"/>
          </a:p>
        </p:txBody>
      </p:sp>
    </p:spTree>
    <p:extLst>
      <p:ext uri="{BB962C8B-B14F-4D97-AF65-F5344CB8AC3E}">
        <p14:creationId xmlns:p14="http://schemas.microsoft.com/office/powerpoint/2010/main" val="33147231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 Savvy</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a:t>Day-long STEM career conference designed to get 6</a:t>
            </a:r>
            <a:r>
              <a:rPr lang="en-US" baseline="30000" dirty="0"/>
              <a:t>th</a:t>
            </a:r>
            <a:r>
              <a:rPr lang="en-US" dirty="0"/>
              <a:t>-9</a:t>
            </a:r>
            <a:r>
              <a:rPr lang="en-US" baseline="30000" dirty="0"/>
              <a:t>th</a:t>
            </a:r>
            <a:r>
              <a:rPr lang="en-US" dirty="0"/>
              <a:t> grade girls interested in </a:t>
            </a:r>
            <a:r>
              <a:rPr lang="en-US" dirty="0" smtClean="0"/>
              <a:t>STEM</a:t>
            </a:r>
          </a:p>
          <a:p>
            <a:r>
              <a:rPr lang="en-US" dirty="0" smtClean="0"/>
              <a:t>Started in 2006 by AAUW Buffalo then-branch president Tamara Brown</a:t>
            </a:r>
          </a:p>
          <a:p>
            <a:r>
              <a:rPr lang="en-US" dirty="0" smtClean="0"/>
              <a:t>Program for girls and program for parents</a:t>
            </a:r>
          </a:p>
          <a:p>
            <a:r>
              <a:rPr lang="en-US" dirty="0" smtClean="0"/>
              <a:t>15 states with 17 programs!</a:t>
            </a:r>
          </a:p>
          <a:p>
            <a:pPr lvl="1"/>
            <a:r>
              <a:rPr lang="en-US" dirty="0" smtClean="0"/>
              <a:t>OH (2), PA, CT, KY, NE, ND, CA, UT, HI, VA, IL, MI, WI</a:t>
            </a:r>
          </a:p>
          <a:p>
            <a:r>
              <a:rPr lang="en-US" dirty="0" smtClean="0"/>
              <a:t>More information:</a:t>
            </a:r>
          </a:p>
          <a:p>
            <a:pPr lvl="1"/>
            <a:r>
              <a:rPr lang="en-US" dirty="0"/>
              <a:t>http://</a:t>
            </a:r>
            <a:r>
              <a:rPr lang="en-US" dirty="0" err="1"/>
              <a:t>www.aauw.org</a:t>
            </a:r>
            <a:r>
              <a:rPr lang="en-US" dirty="0"/>
              <a:t>/what-we-do/stem-education/tech-savvy/</a:t>
            </a:r>
            <a:endParaRPr lang="en-US" dirty="0" smtClean="0"/>
          </a:p>
          <a:p>
            <a:endParaRPr lang="en-US" dirty="0"/>
          </a:p>
        </p:txBody>
      </p:sp>
    </p:spTree>
    <p:extLst>
      <p:ext uri="{BB962C8B-B14F-4D97-AF65-F5344CB8AC3E}">
        <p14:creationId xmlns:p14="http://schemas.microsoft.com/office/powerpoint/2010/main" val="9662888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 Savvy: University of Wisconsin-</a:t>
            </a:r>
            <a:r>
              <a:rPr lang="en-US" dirty="0" err="1" smtClean="0"/>
              <a:t>OshKosh</a:t>
            </a:r>
            <a:r>
              <a:rPr lang="en-US" dirty="0" smtClean="0"/>
              <a:t> 18-Apr-2015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AAUW </a:t>
            </a:r>
            <a:r>
              <a:rPr lang="en-US" dirty="0" smtClean="0"/>
              <a:t>Contacts: </a:t>
            </a:r>
            <a:r>
              <a:rPr lang="en-US" dirty="0" smtClean="0"/>
              <a:t>Jeanne </a:t>
            </a:r>
            <a:r>
              <a:rPr lang="en-US" dirty="0" err="1" smtClean="0"/>
              <a:t>Tondryk</a:t>
            </a:r>
            <a:r>
              <a:rPr lang="en-US" dirty="0" smtClean="0"/>
              <a:t> &amp; Stephanie </a:t>
            </a:r>
            <a:r>
              <a:rPr lang="en-US" dirty="0" err="1" smtClean="0"/>
              <a:t>Malaney</a:t>
            </a:r>
            <a:endParaRPr lang="en-US" dirty="0" smtClean="0"/>
          </a:p>
          <a:p>
            <a:r>
              <a:rPr lang="en-US" dirty="0" smtClean="0"/>
              <a:t>120 girls, 80 parents</a:t>
            </a:r>
          </a:p>
          <a:p>
            <a:r>
              <a:rPr lang="en-US" dirty="0" smtClean="0"/>
              <a:t>Fun keynote speaker who connected well with the girls</a:t>
            </a:r>
          </a:p>
          <a:p>
            <a:r>
              <a:rPr lang="en-US" dirty="0" smtClean="0"/>
              <a:t>30 workshop presenters and panelists </a:t>
            </a:r>
          </a:p>
          <a:p>
            <a:pPr lvl="1"/>
            <a:r>
              <a:rPr lang="en-US" dirty="0" smtClean="0"/>
              <a:t>represented current/future opportunities</a:t>
            </a:r>
          </a:p>
          <a:p>
            <a:pPr lvl="1"/>
            <a:r>
              <a:rPr lang="en-US" dirty="0" smtClean="0"/>
              <a:t>reinforced the need for parental support</a:t>
            </a:r>
          </a:p>
          <a:p>
            <a:r>
              <a:rPr lang="en-US" dirty="0" smtClean="0"/>
              <a:t>9 college / university recruiters</a:t>
            </a:r>
          </a:p>
          <a:p>
            <a:r>
              <a:rPr lang="en-US" dirty="0" smtClean="0"/>
              <a:t>$20k+ from corporate sponsors, foundations, AAUW members / branches </a:t>
            </a:r>
            <a:r>
              <a:rPr lang="en-US" dirty="0" smtClean="0"/>
              <a:t>(over $15k raised + $6k from National)</a:t>
            </a:r>
            <a:endParaRPr lang="en-US" dirty="0" smtClean="0"/>
          </a:p>
          <a:p>
            <a:endParaRPr lang="en-US" dirty="0"/>
          </a:p>
        </p:txBody>
      </p:sp>
    </p:spTree>
    <p:extLst>
      <p:ext uri="{BB962C8B-B14F-4D97-AF65-F5344CB8AC3E}">
        <p14:creationId xmlns:p14="http://schemas.microsoft.com/office/powerpoint/2010/main" val="38291064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 Savvy: University of Wisconsin-</a:t>
            </a:r>
            <a:r>
              <a:rPr lang="en-US" dirty="0" err="1" smtClean="0"/>
              <a:t>OshKosh</a:t>
            </a:r>
            <a:r>
              <a:rPr lang="en-US" dirty="0" smtClean="0"/>
              <a:t> 18-Apr-2015</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From a mom who did not attend with her daughter:</a:t>
            </a:r>
            <a:endParaRPr lang="en-US" dirty="0"/>
          </a:p>
          <a:p>
            <a:pPr marL="457200" lvl="1" indent="0">
              <a:buNone/>
            </a:pPr>
            <a:r>
              <a:rPr lang="en-US" dirty="0" smtClean="0"/>
              <a:t>My </a:t>
            </a:r>
            <a:r>
              <a:rPr lang="en-US" dirty="0"/>
              <a:t>daughter, Rachel, loved the program at UWO today!! She learned a lot and even made a new friend. She loved the workshops, visiting the college tables, etc... Thank you to everyone who had a hand in putting the program together today! I was a little nervous when I left Rachel (I stayed w/ her through breakfast.)</a:t>
            </a:r>
            <a:r>
              <a:rPr lang="en-US" dirty="0" smtClean="0"/>
              <a:t>.</a:t>
            </a:r>
          </a:p>
          <a:p>
            <a:pPr marL="457200" lvl="1" indent="0">
              <a:buNone/>
            </a:pPr>
            <a:r>
              <a:rPr lang="en-US" dirty="0" smtClean="0"/>
              <a:t> </a:t>
            </a:r>
          </a:p>
          <a:p>
            <a:pPr marL="457200" lvl="1" indent="0">
              <a:buNone/>
            </a:pPr>
            <a:r>
              <a:rPr lang="en-US" dirty="0" smtClean="0"/>
              <a:t>She </a:t>
            </a:r>
            <a:r>
              <a:rPr lang="en-US" dirty="0"/>
              <a:t>is kind of shy; she recognized a few people, but did not seem quite comfortable. When she came out at the end of the day, she was all smiles. </a:t>
            </a:r>
            <a:r>
              <a:rPr lang="en-US" dirty="0" smtClean="0"/>
              <a:t>She </a:t>
            </a:r>
            <a:r>
              <a:rPr lang="en-US" dirty="0"/>
              <a:t>went into the program not sure how much she is interested in a STEM career; she was not sure that she wanted to go to college someday. So, I'm really glad that she went! It opened her mind up to the possibility of different careers, etc</a:t>
            </a:r>
            <a:r>
              <a:rPr lang="en-US" dirty="0" smtClean="0"/>
              <a:t>.</a:t>
            </a:r>
          </a:p>
          <a:p>
            <a:pPr marL="457200" lvl="1" indent="0">
              <a:buNone/>
            </a:pPr>
            <a:r>
              <a:rPr lang="en-US" dirty="0" smtClean="0"/>
              <a:t> </a:t>
            </a:r>
            <a:endParaRPr lang="en-US" dirty="0"/>
          </a:p>
          <a:p>
            <a:pPr marL="457200" lvl="1" indent="0">
              <a:buNone/>
            </a:pPr>
            <a:r>
              <a:rPr lang="en-US" dirty="0"/>
              <a:t>Thanks again! She looks forward to attending next yr. </a:t>
            </a:r>
            <a:r>
              <a:rPr lang="en-US" dirty="0" smtClean="0"/>
              <a:t>Evelyn </a:t>
            </a:r>
            <a:r>
              <a:rPr lang="en-US" dirty="0"/>
              <a:t>Z.</a:t>
            </a:r>
          </a:p>
          <a:p>
            <a:endParaRPr lang="en-US" dirty="0"/>
          </a:p>
        </p:txBody>
      </p:sp>
    </p:spTree>
    <p:extLst>
      <p:ext uri="{BB962C8B-B14F-4D97-AF65-F5344CB8AC3E}">
        <p14:creationId xmlns:p14="http://schemas.microsoft.com/office/powerpoint/2010/main" val="11794309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 Savvy: University of Wisconsin-</a:t>
            </a:r>
            <a:r>
              <a:rPr lang="en-US" dirty="0" err="1" smtClean="0"/>
              <a:t>OshKosh</a:t>
            </a:r>
            <a:r>
              <a:rPr lang="en-US" dirty="0" smtClean="0"/>
              <a:t> 18-Apr-2015</a:t>
            </a:r>
            <a:endParaRPr lang="en-US" dirty="0"/>
          </a:p>
        </p:txBody>
      </p:sp>
      <p:sp>
        <p:nvSpPr>
          <p:cNvPr id="3" name="Content Placeholder 2"/>
          <p:cNvSpPr>
            <a:spLocks noGrp="1"/>
          </p:cNvSpPr>
          <p:nvPr>
            <p:ph idx="1"/>
          </p:nvPr>
        </p:nvSpPr>
        <p:spPr/>
        <p:txBody>
          <a:bodyPr>
            <a:normAutofit fontScale="92500"/>
          </a:bodyPr>
          <a:lstStyle/>
          <a:p>
            <a:r>
              <a:rPr lang="en-US" b="1" dirty="0" smtClean="0"/>
              <a:t>From </a:t>
            </a:r>
            <a:r>
              <a:rPr lang="en-US" b="1" dirty="0"/>
              <a:t>a dad who did attend with his daughter</a:t>
            </a:r>
            <a:r>
              <a:rPr lang="en-US" b="1" dirty="0" smtClean="0"/>
              <a:t>:</a:t>
            </a:r>
          </a:p>
          <a:p>
            <a:pPr marL="457200" lvl="1" indent="0">
              <a:buNone/>
            </a:pPr>
            <a:r>
              <a:rPr lang="en-US" dirty="0"/>
              <a:t>I just wanted to thank you and all of the speakers, volunteers and everyone that made this possible.  It was an amazing experience and my daughter really enjoyed it.  We both learned a lot about STEM careers.  The speakers were outstanding.  Thanks again. </a:t>
            </a:r>
            <a:endParaRPr lang="en-US" dirty="0" smtClean="0"/>
          </a:p>
          <a:p>
            <a:pPr marL="457200" lvl="1" indent="0">
              <a:buNone/>
            </a:pPr>
            <a:endParaRPr lang="en-US" dirty="0"/>
          </a:p>
          <a:p>
            <a:pPr marL="457200" lvl="1" indent="0">
              <a:buNone/>
            </a:pPr>
            <a:r>
              <a:rPr lang="en-US" dirty="0"/>
              <a:t>Sincerely, </a:t>
            </a:r>
            <a:r>
              <a:rPr lang="en-US" dirty="0" smtClean="0"/>
              <a:t>David G., President </a:t>
            </a:r>
            <a:r>
              <a:rPr lang="en-US" dirty="0" err="1" smtClean="0"/>
              <a:t>WatchCo.com</a:t>
            </a:r>
            <a:r>
              <a:rPr lang="en-US" dirty="0" smtClean="0"/>
              <a:t> </a:t>
            </a:r>
            <a:r>
              <a:rPr lang="en-US" dirty="0"/>
              <a:t>(a local e-commerce and retail company that sells watches; David is a grad of UW Oshkosh) </a:t>
            </a:r>
          </a:p>
        </p:txBody>
      </p:sp>
    </p:spTree>
    <p:extLst>
      <p:ext uri="{BB962C8B-B14F-4D97-AF65-F5344CB8AC3E}">
        <p14:creationId xmlns:p14="http://schemas.microsoft.com/office/powerpoint/2010/main" val="19620521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Wisconsin GEMs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464243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5">
      <a:dk1>
        <a:srgbClr val="2E5A7C"/>
      </a:dk1>
      <a:lt1>
        <a:srgbClr val="FFFFFF"/>
      </a:lt1>
      <a:dk2>
        <a:srgbClr val="481C36"/>
      </a:dk2>
      <a:lt2>
        <a:srgbClr val="D5A70C"/>
      </a:lt2>
      <a:accent1>
        <a:srgbClr val="133869"/>
      </a:accent1>
      <a:accent2>
        <a:srgbClr val="4B771D"/>
      </a:accent2>
      <a:accent3>
        <a:srgbClr val="910036"/>
      </a:accent3>
      <a:accent4>
        <a:srgbClr val="DB5918"/>
      </a:accent4>
      <a:accent5>
        <a:srgbClr val="7C99B4"/>
      </a:accent5>
      <a:accent6>
        <a:srgbClr val="E9CC76"/>
      </a:accent6>
      <a:hlink>
        <a:srgbClr val="93AF6F"/>
      </a:hlink>
      <a:folHlink>
        <a:srgbClr val="EB9F6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1998</TotalTime>
  <Words>1997</Words>
  <Application>Microsoft Macintosh PowerPoint</Application>
  <PresentationFormat>On-screen Show (4:3)</PresentationFormat>
  <Paragraphs>308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2015 AAUW Wisconsin State Convention: STEM &amp; GEMS</vt:lpstr>
      <vt:lpstr>AAUW STEM Efforts</vt:lpstr>
      <vt:lpstr>STEM Research </vt:lpstr>
      <vt:lpstr>Tech Trek </vt:lpstr>
      <vt:lpstr>Tech Savvy </vt:lpstr>
      <vt:lpstr>Tech Savvy: University of Wisconsin-OshKosh 18-Apr-2015</vt:lpstr>
      <vt:lpstr>Tech Savvy: University of Wisconsin-OshKosh 18-Apr-2015</vt:lpstr>
      <vt:lpstr>Tech Savvy: University of Wisconsin-OshKosh 18-Apr-2015</vt:lpstr>
      <vt:lpstr>Wisconsin GEMs</vt:lpstr>
      <vt:lpstr>In the beginning </vt:lpstr>
      <vt:lpstr>2014 GEMS Conference</vt:lpstr>
      <vt:lpstr>2014 GEMS Conference</vt:lpstr>
      <vt:lpstr>Enhancements to 2014 GEMS</vt:lpstr>
      <vt:lpstr>2015 GEMS Conference</vt:lpstr>
      <vt:lpstr>How did it happen?</vt:lpstr>
      <vt:lpstr>Networking</vt:lpstr>
      <vt:lpstr>Partners</vt:lpstr>
      <vt:lpstr>Funding through Grants</vt:lpstr>
      <vt:lpstr>Presenters</vt:lpstr>
      <vt:lpstr>Panel Discussion</vt:lpstr>
      <vt:lpstr>Volunteers</vt:lpstr>
      <vt:lpstr>Schedule</vt:lpstr>
      <vt:lpstr>Steering Committee</vt:lpstr>
      <vt:lpstr>Selection Process for Girls</vt:lpstr>
      <vt:lpstr>2015 GEMS Timeline</vt:lpstr>
      <vt:lpstr>2015 Workshop Matrix</vt:lpstr>
      <vt:lpstr>2015 Expenditures</vt:lpstr>
      <vt:lpstr>2015 Evaluations from Girls</vt:lpstr>
      <vt:lpstr>2015 Evaluations from Girls</vt:lpstr>
      <vt:lpstr>2015 Evaluations from Girls</vt:lpstr>
      <vt:lpstr>2015 Evaluations from Girls</vt:lpstr>
      <vt:lpstr>2015 Evaluations from Girls</vt:lpstr>
      <vt:lpstr>2015 Steering Committee</vt:lpstr>
      <vt:lpstr>Keys to Success</vt:lpstr>
      <vt:lpstr>Wisconsin STEM call-to-action</vt:lpstr>
      <vt:lpstr>Q &amp; A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Rebecca Norlander</cp:lastModifiedBy>
  <cp:revision>52</cp:revision>
  <dcterms:created xsi:type="dcterms:W3CDTF">2013-01-08T21:08:01Z</dcterms:created>
  <dcterms:modified xsi:type="dcterms:W3CDTF">2015-04-26T17:29:03Z</dcterms:modified>
</cp:coreProperties>
</file>