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4" d="100"/>
          <a:sy n="44" d="100"/>
        </p:scale>
        <p:origin x="1884"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hyperlink" Target="https://pbswisconsin.org/news-item/what-parents-of-children-who-are-lgbtq-or-have-a-disability-should-know-about-wisconsin-voucher-schools/" TargetMode="External"/><Relationship Id="rId2" Type="http://schemas.openxmlformats.org/officeDocument/2006/relationships/hyperlink" Target="https://static1.squarespace.com/static/582f7c15f7e0ab3a3c7fb141/t/63d162c3ae7bc31595b41397/1674666706305/2023+-+NCPE+Voucher+Toolkit+FINAL.pdf" TargetMode="External"/><Relationship Id="rId1" Type="http://schemas.openxmlformats.org/officeDocument/2006/relationships/hyperlink" Target="https://drive.google.com/file/d/1BXefDtdfebHJWApWQmywzFSLD6X6mqCE/view" TargetMode="External"/><Relationship Id="rId6" Type="http://schemas.openxmlformats.org/officeDocument/2006/relationships/hyperlink" Target="https://dpi.wi.gov/parental-education-options/home-based" TargetMode="External"/><Relationship Id="rId5" Type="http://schemas.openxmlformats.org/officeDocument/2006/relationships/hyperlink" Target="https://dpi.wi.gov/parental-education-options/charter-schools" TargetMode="External"/><Relationship Id="rId4" Type="http://schemas.openxmlformats.org/officeDocument/2006/relationships/hyperlink" Target="https://dpi.wi.gov/families-students/programs-initiatives/school-choice" TargetMode="External"/></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hyperlink" Target="https://pbswisconsin.org/news-item/what-parents-of-children-who-are-lgbtq-or-have-a-disability-should-know-about-wisconsin-voucher-schools/" TargetMode="External"/><Relationship Id="rId2" Type="http://schemas.openxmlformats.org/officeDocument/2006/relationships/hyperlink" Target="https://static1.squarespace.com/static/582f7c15f7e0ab3a3c7fb141/t/63d162c3ae7bc31595b41397/1674666706305/2023+-+NCPE+Voucher+Toolkit+FINAL.pdf" TargetMode="External"/><Relationship Id="rId1" Type="http://schemas.openxmlformats.org/officeDocument/2006/relationships/hyperlink" Target="https://drive.google.com/file/d/1BXefDtdfebHJWApWQmywzFSLD6X6mqCE/view" TargetMode="External"/><Relationship Id="rId6" Type="http://schemas.openxmlformats.org/officeDocument/2006/relationships/hyperlink" Target="https://dpi.wi.gov/parental-education-options/home-based" TargetMode="External"/><Relationship Id="rId5" Type="http://schemas.openxmlformats.org/officeDocument/2006/relationships/hyperlink" Target="https://dpi.wi.gov/parental-education-options/charter-schools" TargetMode="External"/><Relationship Id="rId4" Type="http://schemas.openxmlformats.org/officeDocument/2006/relationships/hyperlink" Target="https://dpi.wi.gov/families-students/programs-initiatives/school-choice"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CCFCBC-51F6-4876-AD46-A498C06C11D8}"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C77DE4D6-445C-48AA-9E50-ADC2CD2D1552}">
      <dgm:prSet/>
      <dgm:spPr/>
      <dgm:t>
        <a:bodyPr/>
        <a:lstStyle/>
        <a:p>
          <a:pPr>
            <a:lnSpc>
              <a:spcPct val="100000"/>
            </a:lnSpc>
            <a:defRPr b="1"/>
          </a:pPr>
          <a:r>
            <a:rPr lang="en-US" dirty="0"/>
            <a:t>Public schools </a:t>
          </a:r>
        </a:p>
      </dgm:t>
    </dgm:pt>
    <dgm:pt modelId="{4E951E10-8FA0-48D4-81A2-3F5650976920}" type="parTrans" cxnId="{D0797E1C-F0E0-4EA7-A3A7-DE9917E68E36}">
      <dgm:prSet/>
      <dgm:spPr/>
      <dgm:t>
        <a:bodyPr/>
        <a:lstStyle/>
        <a:p>
          <a:endParaRPr lang="en-US"/>
        </a:p>
      </dgm:t>
    </dgm:pt>
    <dgm:pt modelId="{8D6A0024-CAA3-4372-A39F-AC57FCF7B519}" type="sibTrans" cxnId="{D0797E1C-F0E0-4EA7-A3A7-DE9917E68E36}">
      <dgm:prSet/>
      <dgm:spPr/>
      <dgm:t>
        <a:bodyPr/>
        <a:lstStyle/>
        <a:p>
          <a:endParaRPr lang="en-US"/>
        </a:p>
      </dgm:t>
    </dgm:pt>
    <dgm:pt modelId="{3E04163A-AFB0-46A9-AFCD-055FCAF1B659}">
      <dgm:prSet custT="1"/>
      <dgm:spPr/>
      <dgm:t>
        <a:bodyPr/>
        <a:lstStyle/>
        <a:p>
          <a:pPr>
            <a:lnSpc>
              <a:spcPct val="100000"/>
            </a:lnSpc>
          </a:pPr>
          <a:r>
            <a:rPr lang="en-US" sz="1600" dirty="0"/>
            <a:t>Tuition free and funded by public tax dollars. </a:t>
          </a:r>
        </a:p>
      </dgm:t>
    </dgm:pt>
    <dgm:pt modelId="{46EBFBCB-1EC4-48E3-AC8B-EA2C3189B74E}" type="parTrans" cxnId="{88204BDE-7609-4ACB-829A-17F02581CBC5}">
      <dgm:prSet/>
      <dgm:spPr/>
      <dgm:t>
        <a:bodyPr/>
        <a:lstStyle/>
        <a:p>
          <a:endParaRPr lang="en-US"/>
        </a:p>
      </dgm:t>
    </dgm:pt>
    <dgm:pt modelId="{28553F56-DCE2-43CC-8A85-BC6C0E76432E}" type="sibTrans" cxnId="{88204BDE-7609-4ACB-829A-17F02581CBC5}">
      <dgm:prSet/>
      <dgm:spPr/>
      <dgm:t>
        <a:bodyPr/>
        <a:lstStyle/>
        <a:p>
          <a:endParaRPr lang="en-US"/>
        </a:p>
      </dgm:t>
    </dgm:pt>
    <dgm:pt modelId="{AF509754-4CE1-43E5-8986-AC30FBBD093A}">
      <dgm:prSet custT="1"/>
      <dgm:spPr/>
      <dgm:t>
        <a:bodyPr/>
        <a:lstStyle/>
        <a:p>
          <a:pPr>
            <a:lnSpc>
              <a:spcPct val="100000"/>
            </a:lnSpc>
          </a:pPr>
          <a:r>
            <a:rPr lang="en-US" sz="1600" dirty="0"/>
            <a:t>Run by local school districts and follow state and federal regulations.</a:t>
          </a:r>
        </a:p>
      </dgm:t>
    </dgm:pt>
    <dgm:pt modelId="{8BF59C3C-844D-4D8D-8DA9-4349148B56E5}" type="parTrans" cxnId="{AB733508-5FCC-4641-85F9-21797F91D6AF}">
      <dgm:prSet/>
      <dgm:spPr/>
      <dgm:t>
        <a:bodyPr/>
        <a:lstStyle/>
        <a:p>
          <a:endParaRPr lang="en-US"/>
        </a:p>
      </dgm:t>
    </dgm:pt>
    <dgm:pt modelId="{4C16F92D-29C6-4911-88DD-32961760881A}" type="sibTrans" cxnId="{AB733508-5FCC-4641-85F9-21797F91D6AF}">
      <dgm:prSet/>
      <dgm:spPr/>
      <dgm:t>
        <a:bodyPr/>
        <a:lstStyle/>
        <a:p>
          <a:endParaRPr lang="en-US"/>
        </a:p>
      </dgm:t>
    </dgm:pt>
    <dgm:pt modelId="{1D4C2834-5B69-4558-98B7-CD511521707F}">
      <dgm:prSet/>
      <dgm:spPr/>
      <dgm:t>
        <a:bodyPr/>
        <a:lstStyle/>
        <a:p>
          <a:pPr>
            <a:lnSpc>
              <a:spcPct val="100000"/>
            </a:lnSpc>
            <a:defRPr b="1"/>
          </a:pPr>
          <a:r>
            <a:rPr lang="en-US" dirty="0"/>
            <a:t>Charter schools </a:t>
          </a:r>
        </a:p>
      </dgm:t>
    </dgm:pt>
    <dgm:pt modelId="{932C683F-5A90-4577-840F-3B8AFBBB7F8B}" type="parTrans" cxnId="{AAC630E2-4217-422B-B728-24F48C0A3811}">
      <dgm:prSet/>
      <dgm:spPr/>
      <dgm:t>
        <a:bodyPr/>
        <a:lstStyle/>
        <a:p>
          <a:endParaRPr lang="en-US"/>
        </a:p>
      </dgm:t>
    </dgm:pt>
    <dgm:pt modelId="{AD34E3CD-1570-42A5-A0B3-C791137D1A34}" type="sibTrans" cxnId="{AAC630E2-4217-422B-B728-24F48C0A3811}">
      <dgm:prSet/>
      <dgm:spPr/>
      <dgm:t>
        <a:bodyPr/>
        <a:lstStyle/>
        <a:p>
          <a:endParaRPr lang="en-US"/>
        </a:p>
      </dgm:t>
    </dgm:pt>
    <dgm:pt modelId="{388C107D-8950-44B6-B363-FF85BBB69BB9}">
      <dgm:prSet custT="1"/>
      <dgm:spPr/>
      <dgm:t>
        <a:bodyPr/>
        <a:lstStyle/>
        <a:p>
          <a:pPr>
            <a:lnSpc>
              <a:spcPct val="100000"/>
            </a:lnSpc>
          </a:pPr>
          <a:r>
            <a:rPr lang="en-US" sz="1600" dirty="0"/>
            <a:t>Tuition free and funded by public tax dollars, run independently from local school districts </a:t>
          </a:r>
        </a:p>
      </dgm:t>
    </dgm:pt>
    <dgm:pt modelId="{70FAA86D-903C-483E-AFC7-65BE0CCD0F39}" type="parTrans" cxnId="{2E0498C5-E58C-47A2-889D-D4262A828F02}">
      <dgm:prSet/>
      <dgm:spPr/>
      <dgm:t>
        <a:bodyPr/>
        <a:lstStyle/>
        <a:p>
          <a:endParaRPr lang="en-US"/>
        </a:p>
      </dgm:t>
    </dgm:pt>
    <dgm:pt modelId="{4C142139-326D-47C4-BAE6-CB87C4BD2212}" type="sibTrans" cxnId="{2E0498C5-E58C-47A2-889D-D4262A828F02}">
      <dgm:prSet/>
      <dgm:spPr/>
      <dgm:t>
        <a:bodyPr/>
        <a:lstStyle/>
        <a:p>
          <a:endParaRPr lang="en-US"/>
        </a:p>
      </dgm:t>
    </dgm:pt>
    <dgm:pt modelId="{26BCB56F-1425-493F-9A34-D7225C4DDC65}">
      <dgm:prSet custT="1"/>
      <dgm:spPr/>
      <dgm:t>
        <a:bodyPr/>
        <a:lstStyle/>
        <a:p>
          <a:pPr>
            <a:lnSpc>
              <a:spcPct val="100000"/>
            </a:lnSpc>
          </a:pPr>
          <a:r>
            <a:rPr lang="en-US" sz="1600" dirty="0"/>
            <a:t>Generally authorized by School Districts, Universities/Technical Colleges, Cities, Counties, Tribal Nations</a:t>
          </a:r>
        </a:p>
      </dgm:t>
    </dgm:pt>
    <dgm:pt modelId="{F244AFF9-3686-4268-8C51-0763FE4E9173}" type="parTrans" cxnId="{793CABDD-ED14-4D63-AEFD-8B6604728E26}">
      <dgm:prSet/>
      <dgm:spPr/>
      <dgm:t>
        <a:bodyPr/>
        <a:lstStyle/>
        <a:p>
          <a:endParaRPr lang="en-US"/>
        </a:p>
      </dgm:t>
    </dgm:pt>
    <dgm:pt modelId="{6CAD087F-A4BF-4D6A-91AC-ED0FBF2A9A4A}" type="sibTrans" cxnId="{793CABDD-ED14-4D63-AEFD-8B6604728E26}">
      <dgm:prSet/>
      <dgm:spPr/>
      <dgm:t>
        <a:bodyPr/>
        <a:lstStyle/>
        <a:p>
          <a:endParaRPr lang="en-US"/>
        </a:p>
      </dgm:t>
    </dgm:pt>
    <dgm:pt modelId="{A9534BD1-D192-457F-91ED-957F87A724F1}">
      <dgm:prSet custT="1"/>
      <dgm:spPr/>
      <dgm:t>
        <a:bodyPr/>
        <a:lstStyle/>
        <a:p>
          <a:pPr>
            <a:lnSpc>
              <a:spcPct val="100000"/>
            </a:lnSpc>
          </a:pPr>
          <a:r>
            <a:rPr lang="en-US" sz="1600" dirty="0"/>
            <a:t>Have a Governing Board, held accountable to a contract with the Board of Education of the public school district.</a:t>
          </a:r>
        </a:p>
      </dgm:t>
    </dgm:pt>
    <dgm:pt modelId="{7EC8831C-C035-4526-A032-A6CAC0AA9E5F}" type="parTrans" cxnId="{A1ACBC5A-4ECB-4F37-AB4D-2FFECD9F2759}">
      <dgm:prSet/>
      <dgm:spPr/>
      <dgm:t>
        <a:bodyPr/>
        <a:lstStyle/>
        <a:p>
          <a:endParaRPr lang="en-US"/>
        </a:p>
      </dgm:t>
    </dgm:pt>
    <dgm:pt modelId="{20E16823-E449-403D-B469-DE63FB30A1FB}" type="sibTrans" cxnId="{A1ACBC5A-4ECB-4F37-AB4D-2FFECD9F2759}">
      <dgm:prSet/>
      <dgm:spPr/>
      <dgm:t>
        <a:bodyPr/>
        <a:lstStyle/>
        <a:p>
          <a:endParaRPr lang="en-US"/>
        </a:p>
      </dgm:t>
    </dgm:pt>
    <dgm:pt modelId="{2A566320-8651-4F0B-8921-F3F11C85E0A2}">
      <dgm:prSet custT="1"/>
      <dgm:spPr/>
      <dgm:t>
        <a:bodyPr/>
        <a:lstStyle/>
        <a:p>
          <a:pPr>
            <a:lnSpc>
              <a:spcPct val="100000"/>
            </a:lnSpc>
          </a:pPr>
          <a:r>
            <a:rPr lang="en-US" sz="1600" dirty="0"/>
            <a:t>Students must usually apply to attend a charter school as enrollment is limited.  </a:t>
          </a:r>
        </a:p>
      </dgm:t>
    </dgm:pt>
    <dgm:pt modelId="{C5A604B2-7DA2-463C-BBD9-FBBDB89DCBDF}" type="parTrans" cxnId="{ECBB4476-C125-4029-939F-FD8BEE55C86C}">
      <dgm:prSet/>
      <dgm:spPr/>
      <dgm:t>
        <a:bodyPr/>
        <a:lstStyle/>
        <a:p>
          <a:endParaRPr lang="en-US"/>
        </a:p>
      </dgm:t>
    </dgm:pt>
    <dgm:pt modelId="{BFC3EDF5-AD89-431F-A7F1-40FBA01EB75D}" type="sibTrans" cxnId="{ECBB4476-C125-4029-939F-FD8BEE55C86C}">
      <dgm:prSet/>
      <dgm:spPr/>
      <dgm:t>
        <a:bodyPr/>
        <a:lstStyle/>
        <a:p>
          <a:endParaRPr lang="en-US"/>
        </a:p>
      </dgm:t>
    </dgm:pt>
    <dgm:pt modelId="{D3F70CDD-17F5-4FC8-BF4A-4863B0DFCE08}">
      <dgm:prSet/>
      <dgm:spPr/>
      <dgm:t>
        <a:bodyPr/>
        <a:lstStyle/>
        <a:p>
          <a:pPr>
            <a:lnSpc>
              <a:spcPct val="100000"/>
            </a:lnSpc>
            <a:defRPr b="1"/>
          </a:pPr>
          <a:r>
            <a:rPr lang="en-US" dirty="0"/>
            <a:t>Private schools </a:t>
          </a:r>
        </a:p>
      </dgm:t>
    </dgm:pt>
    <dgm:pt modelId="{94D6D0FF-884F-4809-BCF8-EA9F401D31FE}" type="parTrans" cxnId="{76A89680-BCC8-420A-8A30-1E5A228FE7C2}">
      <dgm:prSet/>
      <dgm:spPr/>
      <dgm:t>
        <a:bodyPr/>
        <a:lstStyle/>
        <a:p>
          <a:endParaRPr lang="en-US"/>
        </a:p>
      </dgm:t>
    </dgm:pt>
    <dgm:pt modelId="{B52D60BC-6673-4F95-9D09-6A7F6063E37C}" type="sibTrans" cxnId="{76A89680-BCC8-420A-8A30-1E5A228FE7C2}">
      <dgm:prSet/>
      <dgm:spPr/>
      <dgm:t>
        <a:bodyPr/>
        <a:lstStyle/>
        <a:p>
          <a:endParaRPr lang="en-US"/>
        </a:p>
      </dgm:t>
    </dgm:pt>
    <dgm:pt modelId="{E42AA5D7-B16D-4480-8C89-A91A82C31862}">
      <dgm:prSet custT="1"/>
      <dgm:spPr/>
      <dgm:t>
        <a:bodyPr/>
        <a:lstStyle/>
        <a:p>
          <a:pPr>
            <a:lnSpc>
              <a:spcPct val="100000"/>
            </a:lnSpc>
          </a:pPr>
          <a:r>
            <a:rPr lang="en-US" sz="1600" dirty="0"/>
            <a:t>Not funded by public tax dollars and charge tuition fees. </a:t>
          </a:r>
        </a:p>
      </dgm:t>
    </dgm:pt>
    <dgm:pt modelId="{C95CD390-4D21-40B3-B90A-CD54AB49C725}" type="parTrans" cxnId="{AA83D90C-CD78-403C-AA56-13DBD12496A3}">
      <dgm:prSet/>
      <dgm:spPr/>
      <dgm:t>
        <a:bodyPr/>
        <a:lstStyle/>
        <a:p>
          <a:endParaRPr lang="en-US"/>
        </a:p>
      </dgm:t>
    </dgm:pt>
    <dgm:pt modelId="{08252127-B6E3-4B1A-8E88-4EC920953BDE}" type="sibTrans" cxnId="{AA83D90C-CD78-403C-AA56-13DBD12496A3}">
      <dgm:prSet/>
      <dgm:spPr/>
      <dgm:t>
        <a:bodyPr/>
        <a:lstStyle/>
        <a:p>
          <a:endParaRPr lang="en-US"/>
        </a:p>
      </dgm:t>
    </dgm:pt>
    <dgm:pt modelId="{9C69B1EE-E03B-4739-BE62-ADE2CBEBB84A}">
      <dgm:prSet custT="1"/>
      <dgm:spPr/>
      <dgm:t>
        <a:bodyPr/>
        <a:lstStyle/>
        <a:p>
          <a:pPr>
            <a:lnSpc>
              <a:spcPct val="100000"/>
            </a:lnSpc>
          </a:pPr>
          <a:r>
            <a:rPr lang="en-US" sz="1600" dirty="0"/>
            <a:t>Run by private individuals or groups and do not have to follow state and federal regulations. </a:t>
          </a:r>
        </a:p>
      </dgm:t>
    </dgm:pt>
    <dgm:pt modelId="{C1174995-3831-497A-9702-B18CEE19B751}" type="parTrans" cxnId="{4BF0D2D0-6AB3-47AA-BB48-DF6E00B5084A}">
      <dgm:prSet/>
      <dgm:spPr/>
      <dgm:t>
        <a:bodyPr/>
        <a:lstStyle/>
        <a:p>
          <a:endParaRPr lang="en-US"/>
        </a:p>
      </dgm:t>
    </dgm:pt>
    <dgm:pt modelId="{D09E58BB-2BE1-4F2A-B10B-02E2D3340B3B}" type="sibTrans" cxnId="{4BF0D2D0-6AB3-47AA-BB48-DF6E00B5084A}">
      <dgm:prSet/>
      <dgm:spPr/>
      <dgm:t>
        <a:bodyPr/>
        <a:lstStyle/>
        <a:p>
          <a:endParaRPr lang="en-US"/>
        </a:p>
      </dgm:t>
    </dgm:pt>
    <dgm:pt modelId="{B8D73C3D-5AFF-4E21-BC4B-F86DAFAD4F6E}">
      <dgm:prSet custT="1"/>
      <dgm:spPr/>
      <dgm:t>
        <a:bodyPr/>
        <a:lstStyle/>
        <a:p>
          <a:pPr>
            <a:lnSpc>
              <a:spcPct val="100000"/>
            </a:lnSpc>
          </a:pPr>
          <a:r>
            <a:rPr lang="en-US" sz="1600" dirty="0"/>
            <a:t>May have religious or other affiliations.</a:t>
          </a:r>
        </a:p>
      </dgm:t>
    </dgm:pt>
    <dgm:pt modelId="{98F722EC-1812-433F-949C-31F269370B1E}" type="parTrans" cxnId="{0C1514AD-B8B0-42F0-B5EC-B77B117110CA}">
      <dgm:prSet/>
      <dgm:spPr/>
      <dgm:t>
        <a:bodyPr/>
        <a:lstStyle/>
        <a:p>
          <a:endParaRPr lang="en-US"/>
        </a:p>
      </dgm:t>
    </dgm:pt>
    <dgm:pt modelId="{50C605C1-A88D-4CC8-998B-75370C830D0D}" type="sibTrans" cxnId="{0C1514AD-B8B0-42F0-B5EC-B77B117110CA}">
      <dgm:prSet/>
      <dgm:spPr/>
      <dgm:t>
        <a:bodyPr/>
        <a:lstStyle/>
        <a:p>
          <a:endParaRPr lang="en-US"/>
        </a:p>
      </dgm:t>
    </dgm:pt>
    <dgm:pt modelId="{979343EF-B117-4DBF-A19F-CD4AEDC9FA30}">
      <dgm:prSet/>
      <dgm:spPr/>
      <dgm:t>
        <a:bodyPr/>
        <a:lstStyle/>
        <a:p>
          <a:pPr>
            <a:lnSpc>
              <a:spcPct val="100000"/>
            </a:lnSpc>
          </a:pPr>
          <a:endParaRPr lang="en-US" sz="1700" dirty="0"/>
        </a:p>
      </dgm:t>
    </dgm:pt>
    <dgm:pt modelId="{1A4792E9-40AF-4BA9-87A9-A04C10514449}" type="sibTrans" cxnId="{B3FCC004-3148-4298-8F00-D0DE7171C327}">
      <dgm:prSet/>
      <dgm:spPr/>
      <dgm:t>
        <a:bodyPr/>
        <a:lstStyle/>
        <a:p>
          <a:endParaRPr lang="en-US"/>
        </a:p>
      </dgm:t>
    </dgm:pt>
    <dgm:pt modelId="{78A684E2-3B8A-45D0-9055-4A41266B1924}" type="parTrans" cxnId="{B3FCC004-3148-4298-8F00-D0DE7171C327}">
      <dgm:prSet/>
      <dgm:spPr/>
      <dgm:t>
        <a:bodyPr/>
        <a:lstStyle/>
        <a:p>
          <a:endParaRPr lang="en-US"/>
        </a:p>
      </dgm:t>
    </dgm:pt>
    <dgm:pt modelId="{F0D45D08-A2C4-4D6E-9DC3-81B747578ADC}" type="pres">
      <dgm:prSet presAssocID="{7CCCFCBC-51F6-4876-AD46-A498C06C11D8}" presName="root" presStyleCnt="0">
        <dgm:presLayoutVars>
          <dgm:dir/>
          <dgm:resizeHandles val="exact"/>
        </dgm:presLayoutVars>
      </dgm:prSet>
      <dgm:spPr/>
    </dgm:pt>
    <dgm:pt modelId="{BA669085-6801-4024-8133-FF4652C9E199}" type="pres">
      <dgm:prSet presAssocID="{C77DE4D6-445C-48AA-9E50-ADC2CD2D1552}" presName="compNode" presStyleCnt="0"/>
      <dgm:spPr/>
    </dgm:pt>
    <dgm:pt modelId="{A02B8970-C1DC-4447-BF46-D07265EF94C1}" type="pres">
      <dgm:prSet presAssocID="{C77DE4D6-445C-48AA-9E50-ADC2CD2D1552}" presName="iconRect" presStyleLbl="node1" presStyleIdx="0" presStyleCnt="3" custLinFactNeighborX="3644" custLinFactNeighborY="-7307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hoolhouse"/>
        </a:ext>
      </dgm:extLst>
    </dgm:pt>
    <dgm:pt modelId="{27088A95-FB31-4B99-B13F-10614E15170D}" type="pres">
      <dgm:prSet presAssocID="{C77DE4D6-445C-48AA-9E50-ADC2CD2D1552}" presName="iconSpace" presStyleCnt="0"/>
      <dgm:spPr/>
    </dgm:pt>
    <dgm:pt modelId="{EA1DC2EE-0229-4465-8186-07DBA367E8BA}" type="pres">
      <dgm:prSet presAssocID="{C77DE4D6-445C-48AA-9E50-ADC2CD2D1552}" presName="parTx" presStyleLbl="revTx" presStyleIdx="0" presStyleCnt="6" custLinFactY="-35058" custLinFactNeighborX="3213" custLinFactNeighborY="-100000">
        <dgm:presLayoutVars>
          <dgm:chMax val="0"/>
          <dgm:chPref val="0"/>
        </dgm:presLayoutVars>
      </dgm:prSet>
      <dgm:spPr/>
    </dgm:pt>
    <dgm:pt modelId="{289BD742-09BF-4D1A-8DED-C907A24055E5}" type="pres">
      <dgm:prSet presAssocID="{C77DE4D6-445C-48AA-9E50-ADC2CD2D1552}" presName="txSpace" presStyleCnt="0"/>
      <dgm:spPr/>
    </dgm:pt>
    <dgm:pt modelId="{DACAB9D6-6890-4D55-B14A-D23FDD755E3D}" type="pres">
      <dgm:prSet presAssocID="{C77DE4D6-445C-48AA-9E50-ADC2CD2D1552}" presName="desTx" presStyleLbl="revTx" presStyleIdx="1" presStyleCnt="6" custLinFactNeighborX="4499" custLinFactNeighborY="-26827">
        <dgm:presLayoutVars/>
      </dgm:prSet>
      <dgm:spPr/>
    </dgm:pt>
    <dgm:pt modelId="{490A7776-8A99-48D5-9A81-4538A6BE804C}" type="pres">
      <dgm:prSet presAssocID="{8D6A0024-CAA3-4372-A39F-AC57FCF7B519}" presName="sibTrans" presStyleCnt="0"/>
      <dgm:spPr/>
    </dgm:pt>
    <dgm:pt modelId="{89ECB794-6345-4627-8829-936FAAB44A50}" type="pres">
      <dgm:prSet presAssocID="{1D4C2834-5B69-4558-98B7-CD511521707F}" presName="compNode" presStyleCnt="0"/>
      <dgm:spPr/>
    </dgm:pt>
    <dgm:pt modelId="{3BACF9CF-2CA2-4476-936B-89201276521A}" type="pres">
      <dgm:prSet presAssocID="{1D4C2834-5B69-4558-98B7-CD511521707F}" presName="iconRect" presStyleLbl="node1" presStyleIdx="1" presStyleCnt="3" custLinFactNeighborY="-5042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BFDE1BE5-68E5-456E-9617-04B488BC9E8A}" type="pres">
      <dgm:prSet presAssocID="{1D4C2834-5B69-4558-98B7-CD511521707F}" presName="iconSpace" presStyleCnt="0"/>
      <dgm:spPr/>
    </dgm:pt>
    <dgm:pt modelId="{381B6A24-CDF3-4C0A-A30C-4F5104B367DE}" type="pres">
      <dgm:prSet presAssocID="{1D4C2834-5B69-4558-98B7-CD511521707F}" presName="parTx" presStyleLbl="revTx" presStyleIdx="2" presStyleCnt="6" custLinFactY="-33396" custLinFactNeighborX="0" custLinFactNeighborY="-100000">
        <dgm:presLayoutVars>
          <dgm:chMax val="0"/>
          <dgm:chPref val="0"/>
        </dgm:presLayoutVars>
      </dgm:prSet>
      <dgm:spPr/>
    </dgm:pt>
    <dgm:pt modelId="{3E38289D-BE7E-493F-A251-45A5F86745FE}" type="pres">
      <dgm:prSet presAssocID="{1D4C2834-5B69-4558-98B7-CD511521707F}" presName="txSpace" presStyleCnt="0"/>
      <dgm:spPr/>
    </dgm:pt>
    <dgm:pt modelId="{0CF0408A-9E20-4316-999D-A3E52B193EFC}" type="pres">
      <dgm:prSet presAssocID="{1D4C2834-5B69-4558-98B7-CD511521707F}" presName="desTx" presStyleLbl="revTx" presStyleIdx="3" presStyleCnt="6" custScaleX="159502" custLinFactNeighborX="0" custLinFactNeighborY="-24946">
        <dgm:presLayoutVars/>
      </dgm:prSet>
      <dgm:spPr/>
    </dgm:pt>
    <dgm:pt modelId="{6C5D85E8-ABE8-4EEF-A6ED-1B9C7F1BE86A}" type="pres">
      <dgm:prSet presAssocID="{AD34E3CD-1570-42A5-A0B3-C791137D1A34}" presName="sibTrans" presStyleCnt="0"/>
      <dgm:spPr/>
    </dgm:pt>
    <dgm:pt modelId="{AC43ED51-1253-43E6-B2BA-2FBEF541004A}" type="pres">
      <dgm:prSet presAssocID="{D3F70CDD-17F5-4FC8-BF4A-4863B0DFCE08}" presName="compNode" presStyleCnt="0"/>
      <dgm:spPr/>
    </dgm:pt>
    <dgm:pt modelId="{6435161B-3850-4AEA-AA03-E38074867577}" type="pres">
      <dgm:prSet presAssocID="{D3F70CDD-17F5-4FC8-BF4A-4863B0DFCE08}" presName="iconRect" presStyleLbl="node1" presStyleIdx="2" presStyleCnt="3" custScaleX="75519" custScaleY="77825" custLinFactNeighborX="-4859" custLinFactNeighborY="-2710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lar"/>
        </a:ext>
      </dgm:extLst>
    </dgm:pt>
    <dgm:pt modelId="{AF95A971-147A-4DC3-94E5-66E78BDBA8A4}" type="pres">
      <dgm:prSet presAssocID="{D3F70CDD-17F5-4FC8-BF4A-4863B0DFCE08}" presName="iconSpace" presStyleCnt="0"/>
      <dgm:spPr/>
    </dgm:pt>
    <dgm:pt modelId="{55959B21-A419-4594-953F-D8B15D9F0367}" type="pres">
      <dgm:prSet presAssocID="{D3F70CDD-17F5-4FC8-BF4A-4863B0DFCE08}" presName="parTx" presStyleLbl="revTx" presStyleIdx="4" presStyleCnt="6" custLinFactY="-12299" custLinFactNeighborX="-4499" custLinFactNeighborY="-100000">
        <dgm:presLayoutVars>
          <dgm:chMax val="0"/>
          <dgm:chPref val="0"/>
        </dgm:presLayoutVars>
      </dgm:prSet>
      <dgm:spPr/>
    </dgm:pt>
    <dgm:pt modelId="{F761AAD3-86CC-48D0-9F5D-BC0ACDA50789}" type="pres">
      <dgm:prSet presAssocID="{D3F70CDD-17F5-4FC8-BF4A-4863B0DFCE08}" presName="txSpace" presStyleCnt="0"/>
      <dgm:spPr/>
    </dgm:pt>
    <dgm:pt modelId="{8AD93470-342E-4944-99BE-93F9A647BE58}" type="pres">
      <dgm:prSet presAssocID="{D3F70CDD-17F5-4FC8-BF4A-4863B0DFCE08}" presName="desTx" presStyleLbl="revTx" presStyleIdx="5" presStyleCnt="6" custLinFactNeighborX="-3856" custLinFactNeighborY="-28264">
        <dgm:presLayoutVars/>
      </dgm:prSet>
      <dgm:spPr/>
    </dgm:pt>
  </dgm:ptLst>
  <dgm:cxnLst>
    <dgm:cxn modelId="{B3659203-AEC1-4992-A16A-D8B8A26F5232}" type="presOf" srcId="{388C107D-8950-44B6-B363-FF85BBB69BB9}" destId="{0CF0408A-9E20-4316-999D-A3E52B193EFC}" srcOrd="0" destOrd="0" presId="urn:microsoft.com/office/officeart/2018/5/layout/CenteredIconLabelDescriptionList"/>
    <dgm:cxn modelId="{B3FCC004-3148-4298-8F00-D0DE7171C327}" srcId="{1D4C2834-5B69-4558-98B7-CD511521707F}" destId="{979343EF-B117-4DBF-A19F-CD4AEDC9FA30}" srcOrd="4" destOrd="0" parTransId="{78A684E2-3B8A-45D0-9055-4A41266B1924}" sibTransId="{1A4792E9-40AF-4BA9-87A9-A04C10514449}"/>
    <dgm:cxn modelId="{1C4C4E05-C357-49E6-88AD-B91FA261E060}" type="presOf" srcId="{26BCB56F-1425-493F-9A34-D7225C4DDC65}" destId="{0CF0408A-9E20-4316-999D-A3E52B193EFC}" srcOrd="0" destOrd="1" presId="urn:microsoft.com/office/officeart/2018/5/layout/CenteredIconLabelDescriptionList"/>
    <dgm:cxn modelId="{9D50BF05-070C-4138-A208-CA7B60F51BD4}" type="presOf" srcId="{7CCCFCBC-51F6-4876-AD46-A498C06C11D8}" destId="{F0D45D08-A2C4-4D6E-9DC3-81B747578ADC}" srcOrd="0" destOrd="0" presId="urn:microsoft.com/office/officeart/2018/5/layout/CenteredIconLabelDescriptionList"/>
    <dgm:cxn modelId="{AB733508-5FCC-4641-85F9-21797F91D6AF}" srcId="{C77DE4D6-445C-48AA-9E50-ADC2CD2D1552}" destId="{AF509754-4CE1-43E5-8986-AC30FBBD093A}" srcOrd="1" destOrd="0" parTransId="{8BF59C3C-844D-4D8D-8DA9-4349148B56E5}" sibTransId="{4C16F92D-29C6-4911-88DD-32961760881A}"/>
    <dgm:cxn modelId="{AA83D90C-CD78-403C-AA56-13DBD12496A3}" srcId="{D3F70CDD-17F5-4FC8-BF4A-4863B0DFCE08}" destId="{E42AA5D7-B16D-4480-8C89-A91A82C31862}" srcOrd="0" destOrd="0" parTransId="{C95CD390-4D21-40B3-B90A-CD54AB49C725}" sibTransId="{08252127-B6E3-4B1A-8E88-4EC920953BDE}"/>
    <dgm:cxn modelId="{6A33BA11-E792-4C37-BE89-BDBEE4BD4059}" type="presOf" srcId="{E42AA5D7-B16D-4480-8C89-A91A82C31862}" destId="{8AD93470-342E-4944-99BE-93F9A647BE58}" srcOrd="0" destOrd="0" presId="urn:microsoft.com/office/officeart/2018/5/layout/CenteredIconLabelDescriptionList"/>
    <dgm:cxn modelId="{0737EC12-04FF-4E3E-9C8F-889CEBA78804}" type="presOf" srcId="{AF509754-4CE1-43E5-8986-AC30FBBD093A}" destId="{DACAB9D6-6890-4D55-B14A-D23FDD755E3D}" srcOrd="0" destOrd="1" presId="urn:microsoft.com/office/officeart/2018/5/layout/CenteredIconLabelDescriptionList"/>
    <dgm:cxn modelId="{D0797E1C-F0E0-4EA7-A3A7-DE9917E68E36}" srcId="{7CCCFCBC-51F6-4876-AD46-A498C06C11D8}" destId="{C77DE4D6-445C-48AA-9E50-ADC2CD2D1552}" srcOrd="0" destOrd="0" parTransId="{4E951E10-8FA0-48D4-81A2-3F5650976920}" sibTransId="{8D6A0024-CAA3-4372-A39F-AC57FCF7B519}"/>
    <dgm:cxn modelId="{E2B31224-20E2-4B64-AF0B-D57369470747}" type="presOf" srcId="{979343EF-B117-4DBF-A19F-CD4AEDC9FA30}" destId="{0CF0408A-9E20-4316-999D-A3E52B193EFC}" srcOrd="0" destOrd="4" presId="urn:microsoft.com/office/officeart/2018/5/layout/CenteredIconLabelDescriptionList"/>
    <dgm:cxn modelId="{EC22AD26-C507-4622-B3F7-9A0699D05A07}" type="presOf" srcId="{3E04163A-AFB0-46A9-AFCD-055FCAF1B659}" destId="{DACAB9D6-6890-4D55-B14A-D23FDD755E3D}" srcOrd="0" destOrd="0" presId="urn:microsoft.com/office/officeart/2018/5/layout/CenteredIconLabelDescriptionList"/>
    <dgm:cxn modelId="{25EDD464-327B-4A8F-9F10-55B54AE14838}" type="presOf" srcId="{D3F70CDD-17F5-4FC8-BF4A-4863B0DFCE08}" destId="{55959B21-A419-4594-953F-D8B15D9F0367}" srcOrd="0" destOrd="0" presId="urn:microsoft.com/office/officeart/2018/5/layout/CenteredIconLabelDescriptionList"/>
    <dgm:cxn modelId="{F5723E6B-5E8A-41AA-9780-ADD04EAC4837}" type="presOf" srcId="{A9534BD1-D192-457F-91ED-957F87A724F1}" destId="{0CF0408A-9E20-4316-999D-A3E52B193EFC}" srcOrd="0" destOrd="2" presId="urn:microsoft.com/office/officeart/2018/5/layout/CenteredIconLabelDescriptionList"/>
    <dgm:cxn modelId="{07DC004E-9F30-4DFA-BD1C-D11FA0F1DCAC}" type="presOf" srcId="{9C69B1EE-E03B-4739-BE62-ADE2CBEBB84A}" destId="{8AD93470-342E-4944-99BE-93F9A647BE58}" srcOrd="0" destOrd="1" presId="urn:microsoft.com/office/officeart/2018/5/layout/CenteredIconLabelDescriptionList"/>
    <dgm:cxn modelId="{ECBB4476-C125-4029-939F-FD8BEE55C86C}" srcId="{1D4C2834-5B69-4558-98B7-CD511521707F}" destId="{2A566320-8651-4F0B-8921-F3F11C85E0A2}" srcOrd="3" destOrd="0" parTransId="{C5A604B2-7DA2-463C-BBD9-FBBDB89DCBDF}" sibTransId="{BFC3EDF5-AD89-431F-A7F1-40FBA01EB75D}"/>
    <dgm:cxn modelId="{A1ACBC5A-4ECB-4F37-AB4D-2FFECD9F2759}" srcId="{1D4C2834-5B69-4558-98B7-CD511521707F}" destId="{A9534BD1-D192-457F-91ED-957F87A724F1}" srcOrd="2" destOrd="0" parTransId="{7EC8831C-C035-4526-A032-A6CAC0AA9E5F}" sibTransId="{20E16823-E449-403D-B469-DE63FB30A1FB}"/>
    <dgm:cxn modelId="{76A89680-BCC8-420A-8A30-1E5A228FE7C2}" srcId="{7CCCFCBC-51F6-4876-AD46-A498C06C11D8}" destId="{D3F70CDD-17F5-4FC8-BF4A-4863B0DFCE08}" srcOrd="2" destOrd="0" parTransId="{94D6D0FF-884F-4809-BCF8-EA9F401D31FE}" sibTransId="{B52D60BC-6673-4F95-9D09-6A7F6063E37C}"/>
    <dgm:cxn modelId="{842EBA89-3F17-4FE1-B62C-A7C48C9991A7}" type="presOf" srcId="{1D4C2834-5B69-4558-98B7-CD511521707F}" destId="{381B6A24-CDF3-4C0A-A30C-4F5104B367DE}" srcOrd="0" destOrd="0" presId="urn:microsoft.com/office/officeart/2018/5/layout/CenteredIconLabelDescriptionList"/>
    <dgm:cxn modelId="{0C1514AD-B8B0-42F0-B5EC-B77B117110CA}" srcId="{D3F70CDD-17F5-4FC8-BF4A-4863B0DFCE08}" destId="{B8D73C3D-5AFF-4E21-BC4B-F86DAFAD4F6E}" srcOrd="2" destOrd="0" parTransId="{98F722EC-1812-433F-949C-31F269370B1E}" sibTransId="{50C605C1-A88D-4CC8-998B-75370C830D0D}"/>
    <dgm:cxn modelId="{2E0498C5-E58C-47A2-889D-D4262A828F02}" srcId="{1D4C2834-5B69-4558-98B7-CD511521707F}" destId="{388C107D-8950-44B6-B363-FF85BBB69BB9}" srcOrd="0" destOrd="0" parTransId="{70FAA86D-903C-483E-AFC7-65BE0CCD0F39}" sibTransId="{4C142139-326D-47C4-BAE6-CB87C4BD2212}"/>
    <dgm:cxn modelId="{4BF0D2D0-6AB3-47AA-BB48-DF6E00B5084A}" srcId="{D3F70CDD-17F5-4FC8-BF4A-4863B0DFCE08}" destId="{9C69B1EE-E03B-4739-BE62-ADE2CBEBB84A}" srcOrd="1" destOrd="0" parTransId="{C1174995-3831-497A-9702-B18CEE19B751}" sibTransId="{D09E58BB-2BE1-4F2A-B10B-02E2D3340B3B}"/>
    <dgm:cxn modelId="{793CABDD-ED14-4D63-AEFD-8B6604728E26}" srcId="{1D4C2834-5B69-4558-98B7-CD511521707F}" destId="{26BCB56F-1425-493F-9A34-D7225C4DDC65}" srcOrd="1" destOrd="0" parTransId="{F244AFF9-3686-4268-8C51-0763FE4E9173}" sibTransId="{6CAD087F-A4BF-4D6A-91AC-ED0FBF2A9A4A}"/>
    <dgm:cxn modelId="{88204BDE-7609-4ACB-829A-17F02581CBC5}" srcId="{C77DE4D6-445C-48AA-9E50-ADC2CD2D1552}" destId="{3E04163A-AFB0-46A9-AFCD-055FCAF1B659}" srcOrd="0" destOrd="0" parTransId="{46EBFBCB-1EC4-48E3-AC8B-EA2C3189B74E}" sibTransId="{28553F56-DCE2-43CC-8A85-BC6C0E76432E}"/>
    <dgm:cxn modelId="{AAC630E2-4217-422B-B728-24F48C0A3811}" srcId="{7CCCFCBC-51F6-4876-AD46-A498C06C11D8}" destId="{1D4C2834-5B69-4558-98B7-CD511521707F}" srcOrd="1" destOrd="0" parTransId="{932C683F-5A90-4577-840F-3B8AFBBB7F8B}" sibTransId="{AD34E3CD-1570-42A5-A0B3-C791137D1A34}"/>
    <dgm:cxn modelId="{F179E3E3-6931-4434-B1B0-F215D9A38473}" type="presOf" srcId="{2A566320-8651-4F0B-8921-F3F11C85E0A2}" destId="{0CF0408A-9E20-4316-999D-A3E52B193EFC}" srcOrd="0" destOrd="3" presId="urn:microsoft.com/office/officeart/2018/5/layout/CenteredIconLabelDescriptionList"/>
    <dgm:cxn modelId="{F0D1CDEF-86B5-4B3F-A827-F610F9940A4B}" type="presOf" srcId="{C77DE4D6-445C-48AA-9E50-ADC2CD2D1552}" destId="{EA1DC2EE-0229-4465-8186-07DBA367E8BA}" srcOrd="0" destOrd="0" presId="urn:microsoft.com/office/officeart/2018/5/layout/CenteredIconLabelDescriptionList"/>
    <dgm:cxn modelId="{66AAE4FA-25B7-4B02-A24A-E68FB8465909}" type="presOf" srcId="{B8D73C3D-5AFF-4E21-BC4B-F86DAFAD4F6E}" destId="{8AD93470-342E-4944-99BE-93F9A647BE58}" srcOrd="0" destOrd="2" presId="urn:microsoft.com/office/officeart/2018/5/layout/CenteredIconLabelDescriptionList"/>
    <dgm:cxn modelId="{19477686-3E96-4D67-A66C-BB5185573473}" type="presParOf" srcId="{F0D45D08-A2C4-4D6E-9DC3-81B747578ADC}" destId="{BA669085-6801-4024-8133-FF4652C9E199}" srcOrd="0" destOrd="0" presId="urn:microsoft.com/office/officeart/2018/5/layout/CenteredIconLabelDescriptionList"/>
    <dgm:cxn modelId="{9CFFB133-8C1B-4080-8032-E17AB22D3E72}" type="presParOf" srcId="{BA669085-6801-4024-8133-FF4652C9E199}" destId="{A02B8970-C1DC-4447-BF46-D07265EF94C1}" srcOrd="0" destOrd="0" presId="urn:microsoft.com/office/officeart/2018/5/layout/CenteredIconLabelDescriptionList"/>
    <dgm:cxn modelId="{1CC8A12B-402E-4E2E-8746-A11C86631492}" type="presParOf" srcId="{BA669085-6801-4024-8133-FF4652C9E199}" destId="{27088A95-FB31-4B99-B13F-10614E15170D}" srcOrd="1" destOrd="0" presId="urn:microsoft.com/office/officeart/2018/5/layout/CenteredIconLabelDescriptionList"/>
    <dgm:cxn modelId="{C5C2653B-C19E-4FAC-A312-549B20818CF0}" type="presParOf" srcId="{BA669085-6801-4024-8133-FF4652C9E199}" destId="{EA1DC2EE-0229-4465-8186-07DBA367E8BA}" srcOrd="2" destOrd="0" presId="urn:microsoft.com/office/officeart/2018/5/layout/CenteredIconLabelDescriptionList"/>
    <dgm:cxn modelId="{A7C71131-8911-45F6-85E7-5879B36AD899}" type="presParOf" srcId="{BA669085-6801-4024-8133-FF4652C9E199}" destId="{289BD742-09BF-4D1A-8DED-C907A24055E5}" srcOrd="3" destOrd="0" presId="urn:microsoft.com/office/officeart/2018/5/layout/CenteredIconLabelDescriptionList"/>
    <dgm:cxn modelId="{DC58579F-4D09-44EC-8097-5F6AA52320F8}" type="presParOf" srcId="{BA669085-6801-4024-8133-FF4652C9E199}" destId="{DACAB9D6-6890-4D55-B14A-D23FDD755E3D}" srcOrd="4" destOrd="0" presId="urn:microsoft.com/office/officeart/2018/5/layout/CenteredIconLabelDescriptionList"/>
    <dgm:cxn modelId="{9CE1B6B4-290D-40E7-9EE2-2648168A8A61}" type="presParOf" srcId="{F0D45D08-A2C4-4D6E-9DC3-81B747578ADC}" destId="{490A7776-8A99-48D5-9A81-4538A6BE804C}" srcOrd="1" destOrd="0" presId="urn:microsoft.com/office/officeart/2018/5/layout/CenteredIconLabelDescriptionList"/>
    <dgm:cxn modelId="{9FF86C4F-130A-4394-8627-B6B86E6404EA}" type="presParOf" srcId="{F0D45D08-A2C4-4D6E-9DC3-81B747578ADC}" destId="{89ECB794-6345-4627-8829-936FAAB44A50}" srcOrd="2" destOrd="0" presId="urn:microsoft.com/office/officeart/2018/5/layout/CenteredIconLabelDescriptionList"/>
    <dgm:cxn modelId="{EF991C9E-FAFA-484A-A7A7-7AEA9225C1CF}" type="presParOf" srcId="{89ECB794-6345-4627-8829-936FAAB44A50}" destId="{3BACF9CF-2CA2-4476-936B-89201276521A}" srcOrd="0" destOrd="0" presId="urn:microsoft.com/office/officeart/2018/5/layout/CenteredIconLabelDescriptionList"/>
    <dgm:cxn modelId="{80100B77-866B-4339-A8DF-D0986B1E9422}" type="presParOf" srcId="{89ECB794-6345-4627-8829-936FAAB44A50}" destId="{BFDE1BE5-68E5-456E-9617-04B488BC9E8A}" srcOrd="1" destOrd="0" presId="urn:microsoft.com/office/officeart/2018/5/layout/CenteredIconLabelDescriptionList"/>
    <dgm:cxn modelId="{A74304C0-BFBE-4F66-94F8-42703D959DB2}" type="presParOf" srcId="{89ECB794-6345-4627-8829-936FAAB44A50}" destId="{381B6A24-CDF3-4C0A-A30C-4F5104B367DE}" srcOrd="2" destOrd="0" presId="urn:microsoft.com/office/officeart/2018/5/layout/CenteredIconLabelDescriptionList"/>
    <dgm:cxn modelId="{97BC76AE-E6ED-4293-8C76-3A6C78B350DC}" type="presParOf" srcId="{89ECB794-6345-4627-8829-936FAAB44A50}" destId="{3E38289D-BE7E-493F-A251-45A5F86745FE}" srcOrd="3" destOrd="0" presId="urn:microsoft.com/office/officeart/2018/5/layout/CenteredIconLabelDescriptionList"/>
    <dgm:cxn modelId="{EE3C78BE-FB49-4EA4-8D34-BC7B43ECC416}" type="presParOf" srcId="{89ECB794-6345-4627-8829-936FAAB44A50}" destId="{0CF0408A-9E20-4316-999D-A3E52B193EFC}" srcOrd="4" destOrd="0" presId="urn:microsoft.com/office/officeart/2018/5/layout/CenteredIconLabelDescriptionList"/>
    <dgm:cxn modelId="{1E24076F-8478-4568-B3B7-C500FDD01DD2}" type="presParOf" srcId="{F0D45D08-A2C4-4D6E-9DC3-81B747578ADC}" destId="{6C5D85E8-ABE8-4EEF-A6ED-1B9C7F1BE86A}" srcOrd="3" destOrd="0" presId="urn:microsoft.com/office/officeart/2018/5/layout/CenteredIconLabelDescriptionList"/>
    <dgm:cxn modelId="{E79853B0-4EE1-4B2E-BCA6-82F92CD9F5DB}" type="presParOf" srcId="{F0D45D08-A2C4-4D6E-9DC3-81B747578ADC}" destId="{AC43ED51-1253-43E6-B2BA-2FBEF541004A}" srcOrd="4" destOrd="0" presId="urn:microsoft.com/office/officeart/2018/5/layout/CenteredIconLabelDescriptionList"/>
    <dgm:cxn modelId="{24D6420F-ADFE-4351-AC49-9FE331F90F31}" type="presParOf" srcId="{AC43ED51-1253-43E6-B2BA-2FBEF541004A}" destId="{6435161B-3850-4AEA-AA03-E38074867577}" srcOrd="0" destOrd="0" presId="urn:microsoft.com/office/officeart/2018/5/layout/CenteredIconLabelDescriptionList"/>
    <dgm:cxn modelId="{6BE874CB-1C03-46DF-9805-E3CB612255FE}" type="presParOf" srcId="{AC43ED51-1253-43E6-B2BA-2FBEF541004A}" destId="{AF95A971-147A-4DC3-94E5-66E78BDBA8A4}" srcOrd="1" destOrd="0" presId="urn:microsoft.com/office/officeart/2018/5/layout/CenteredIconLabelDescriptionList"/>
    <dgm:cxn modelId="{715BF6FB-FA52-4AA1-8CCC-BC9393895810}" type="presParOf" srcId="{AC43ED51-1253-43E6-B2BA-2FBEF541004A}" destId="{55959B21-A419-4594-953F-D8B15D9F0367}" srcOrd="2" destOrd="0" presId="urn:microsoft.com/office/officeart/2018/5/layout/CenteredIconLabelDescriptionList"/>
    <dgm:cxn modelId="{410D671E-D5A1-4A08-9323-C3071FD56A67}" type="presParOf" srcId="{AC43ED51-1253-43E6-B2BA-2FBEF541004A}" destId="{F761AAD3-86CC-48D0-9F5D-BC0ACDA50789}" srcOrd="3" destOrd="0" presId="urn:microsoft.com/office/officeart/2018/5/layout/CenteredIconLabelDescriptionList"/>
    <dgm:cxn modelId="{865141F8-FD95-4B3B-A1D7-C23129D12B05}" type="presParOf" srcId="{AC43ED51-1253-43E6-B2BA-2FBEF541004A}" destId="{8AD93470-342E-4944-99BE-93F9A647BE58}"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28EFCB-C06E-4551-B9D7-204EEACE2E3F}"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A8744984-B3DB-4967-977C-D7CB125270FD}">
      <dgm:prSet/>
      <dgm:spPr/>
      <dgm:t>
        <a:bodyPr/>
        <a:lstStyle/>
        <a:p>
          <a:r>
            <a:rPr lang="en-US" dirty="0"/>
            <a:t>For more information on the voucher system in Wisconsin, go to: </a:t>
          </a:r>
          <a:r>
            <a:rPr lang="en-US" u="sng" dirty="0">
              <a:hlinkClick xmlns:r="http://schemas.openxmlformats.org/officeDocument/2006/relationships" r:id="rId1"/>
            </a:rPr>
            <a:t>Voucher Transparency Toolkit.pdf - Google Drive</a:t>
          </a:r>
          <a:endParaRPr lang="en-US" dirty="0"/>
        </a:p>
      </dgm:t>
    </dgm:pt>
    <dgm:pt modelId="{80CF4896-9342-47C9-BDC4-F6C68455D0D0}" type="parTrans" cxnId="{50992CA4-6D9B-46C4-BB0C-420EF455FB07}">
      <dgm:prSet/>
      <dgm:spPr/>
      <dgm:t>
        <a:bodyPr/>
        <a:lstStyle/>
        <a:p>
          <a:endParaRPr lang="en-US"/>
        </a:p>
      </dgm:t>
    </dgm:pt>
    <dgm:pt modelId="{1F814856-9804-44AC-AB74-42E4F1C3D729}" type="sibTrans" cxnId="{50992CA4-6D9B-46C4-BB0C-420EF455FB07}">
      <dgm:prSet/>
      <dgm:spPr/>
      <dgm:t>
        <a:bodyPr/>
        <a:lstStyle/>
        <a:p>
          <a:endParaRPr lang="en-US"/>
        </a:p>
      </dgm:t>
    </dgm:pt>
    <dgm:pt modelId="{B6015602-2AD3-458E-BB97-B9534220CCAF}">
      <dgm:prSet/>
      <dgm:spPr/>
      <dgm:t>
        <a:bodyPr/>
        <a:lstStyle/>
        <a:p>
          <a:r>
            <a:rPr lang="en-US"/>
            <a:t>For more information on how vouchers impact students, schools, and communities, go to: </a:t>
          </a:r>
          <a:r>
            <a:rPr lang="en-US" u="sng">
              <a:hlinkClick xmlns:r="http://schemas.openxmlformats.org/officeDocument/2006/relationships" r:id="rId2"/>
            </a:rPr>
            <a:t>NCPE Voucher Toolkit (squarespace.com)</a:t>
          </a:r>
          <a:endParaRPr lang="en-US"/>
        </a:p>
      </dgm:t>
    </dgm:pt>
    <dgm:pt modelId="{8C2C3EBE-C1CC-45BA-AD15-AF7B76AD5DEF}" type="parTrans" cxnId="{EA945B76-E64B-4F0A-BEE6-F51F43319FD8}">
      <dgm:prSet/>
      <dgm:spPr/>
      <dgm:t>
        <a:bodyPr/>
        <a:lstStyle/>
        <a:p>
          <a:endParaRPr lang="en-US"/>
        </a:p>
      </dgm:t>
    </dgm:pt>
    <dgm:pt modelId="{B850EEDD-ADDF-4487-9F94-0C2C9B566C1A}" type="sibTrans" cxnId="{EA945B76-E64B-4F0A-BEE6-F51F43319FD8}">
      <dgm:prSet/>
      <dgm:spPr/>
      <dgm:t>
        <a:bodyPr/>
        <a:lstStyle/>
        <a:p>
          <a:endParaRPr lang="en-US"/>
        </a:p>
      </dgm:t>
    </dgm:pt>
    <dgm:pt modelId="{7725CAAE-CC9C-4B36-87B4-D62298F30357}">
      <dgm:prSet/>
      <dgm:spPr/>
      <dgm:t>
        <a:bodyPr/>
        <a:lstStyle/>
        <a:p>
          <a:r>
            <a:rPr lang="en-US">
              <a:hlinkClick xmlns:r="http://schemas.openxmlformats.org/officeDocument/2006/relationships" r:id="rId3"/>
            </a:rPr>
            <a:t>What parents of children who are LGBTQ+ or have a disability should know about Wisconsin voucher schools (pbswisconsin.org)</a:t>
          </a:r>
          <a:endParaRPr lang="en-US"/>
        </a:p>
      </dgm:t>
    </dgm:pt>
    <dgm:pt modelId="{064E72E2-BD56-429E-8DCA-9361A5870D3A}" type="parTrans" cxnId="{8503661D-E81F-43E4-AAC9-D6BA25B0FA66}">
      <dgm:prSet/>
      <dgm:spPr/>
      <dgm:t>
        <a:bodyPr/>
        <a:lstStyle/>
        <a:p>
          <a:endParaRPr lang="en-US"/>
        </a:p>
      </dgm:t>
    </dgm:pt>
    <dgm:pt modelId="{A02AF33B-E9C2-4923-AFBB-90A596C919D5}" type="sibTrans" cxnId="{8503661D-E81F-43E4-AAC9-D6BA25B0FA66}">
      <dgm:prSet/>
      <dgm:spPr/>
      <dgm:t>
        <a:bodyPr/>
        <a:lstStyle/>
        <a:p>
          <a:endParaRPr lang="en-US"/>
        </a:p>
      </dgm:t>
    </dgm:pt>
    <dgm:pt modelId="{24BC1BD0-B6CA-4DB3-86A9-16B18811A303}">
      <dgm:prSet/>
      <dgm:spPr/>
      <dgm:t>
        <a:bodyPr/>
        <a:lstStyle/>
        <a:p>
          <a:r>
            <a:rPr lang="en-US" dirty="0">
              <a:hlinkClick xmlns:r="http://schemas.openxmlformats.org/officeDocument/2006/relationships" r:id="rId4"/>
            </a:rPr>
            <a:t>School Choice Programs | Wisconsin Department of Public Instruction</a:t>
          </a:r>
          <a:endParaRPr lang="en-US" dirty="0"/>
        </a:p>
      </dgm:t>
    </dgm:pt>
    <dgm:pt modelId="{28D3BCDF-C2DE-4C77-962C-42BADE07667B}" type="parTrans" cxnId="{CB099DAC-C3DB-4864-9E2B-FDB8A49C1305}">
      <dgm:prSet/>
      <dgm:spPr/>
      <dgm:t>
        <a:bodyPr/>
        <a:lstStyle/>
        <a:p>
          <a:endParaRPr lang="en-US"/>
        </a:p>
      </dgm:t>
    </dgm:pt>
    <dgm:pt modelId="{40514378-D7E8-45A3-86EB-4112D428F877}" type="sibTrans" cxnId="{CB099DAC-C3DB-4864-9E2B-FDB8A49C1305}">
      <dgm:prSet/>
      <dgm:spPr/>
      <dgm:t>
        <a:bodyPr/>
        <a:lstStyle/>
        <a:p>
          <a:endParaRPr lang="en-US"/>
        </a:p>
      </dgm:t>
    </dgm:pt>
    <dgm:pt modelId="{EF8F246D-D814-4E25-AFDF-B0905518C1DD}">
      <dgm:prSet/>
      <dgm:spPr/>
      <dgm:t>
        <a:bodyPr/>
        <a:lstStyle/>
        <a:p>
          <a:r>
            <a:rPr lang="en-US" u="sng" dirty="0">
              <a:hlinkClick xmlns:r="http://schemas.openxmlformats.org/officeDocument/2006/relationships" r:id="rId5"/>
            </a:rPr>
            <a:t>Charter Schools in Wisconsin | Wisconsin Department of Public Instruction</a:t>
          </a:r>
          <a:endParaRPr lang="en-US" dirty="0"/>
        </a:p>
      </dgm:t>
    </dgm:pt>
    <dgm:pt modelId="{06636478-0E6A-4C59-8E10-0BE86F929662}" type="parTrans" cxnId="{43162AC3-04FA-4703-B25A-2E5351E98B3F}">
      <dgm:prSet/>
      <dgm:spPr/>
      <dgm:t>
        <a:bodyPr/>
        <a:lstStyle/>
        <a:p>
          <a:endParaRPr lang="en-US"/>
        </a:p>
      </dgm:t>
    </dgm:pt>
    <dgm:pt modelId="{4A6077A1-4206-4996-905A-C626E3E1E8B2}" type="sibTrans" cxnId="{43162AC3-04FA-4703-B25A-2E5351E98B3F}">
      <dgm:prSet/>
      <dgm:spPr/>
      <dgm:t>
        <a:bodyPr/>
        <a:lstStyle/>
        <a:p>
          <a:endParaRPr lang="en-US"/>
        </a:p>
      </dgm:t>
    </dgm:pt>
    <dgm:pt modelId="{F49AAA4E-A47E-420E-A03F-D0AAA14DDBB6}">
      <dgm:prSet/>
      <dgm:spPr/>
      <dgm:t>
        <a:bodyPr/>
        <a:lstStyle/>
        <a:p>
          <a:r>
            <a:rPr lang="en-US" u="sng">
              <a:effectLst/>
              <a:latin typeface="Calibri" panose="020F0502020204030204" pitchFamily="34" charset="0"/>
              <a:ea typeface="Calibri" panose="020F0502020204030204" pitchFamily="34" charset="0"/>
              <a:cs typeface="Times New Roman" panose="02020603050405020304" pitchFamily="18" charset="0"/>
              <a:hlinkClick xmlns:r="http://schemas.openxmlformats.org/officeDocument/2006/relationships" r:id="rId6"/>
            </a:rPr>
            <a:t>Home-Based Private Education Program (Homeschooling) | Wisconsin Department of Public Instruction</a:t>
          </a:r>
          <a:endParaRPr lang="en-US" u="sng" dirty="0"/>
        </a:p>
        <a:p>
          <a:endParaRPr lang="en-US" dirty="0"/>
        </a:p>
      </dgm:t>
    </dgm:pt>
    <dgm:pt modelId="{2B3EFC09-7789-4634-8168-0B99D1A27AB6}" type="parTrans" cxnId="{1FD26EAB-8783-40F0-9E90-BA021998FC9D}">
      <dgm:prSet/>
      <dgm:spPr/>
      <dgm:t>
        <a:bodyPr/>
        <a:lstStyle/>
        <a:p>
          <a:endParaRPr lang="en-US"/>
        </a:p>
      </dgm:t>
    </dgm:pt>
    <dgm:pt modelId="{C0E91345-65AD-40C6-9C17-6204DE7E4025}" type="sibTrans" cxnId="{1FD26EAB-8783-40F0-9E90-BA021998FC9D}">
      <dgm:prSet/>
      <dgm:spPr/>
      <dgm:t>
        <a:bodyPr/>
        <a:lstStyle/>
        <a:p>
          <a:endParaRPr lang="en-US"/>
        </a:p>
      </dgm:t>
    </dgm:pt>
    <dgm:pt modelId="{6C2DDDF6-CD77-4EA8-87DF-AA289C9EB8A2}" type="pres">
      <dgm:prSet presAssocID="{A728EFCB-C06E-4551-B9D7-204EEACE2E3F}" presName="vert0" presStyleCnt="0">
        <dgm:presLayoutVars>
          <dgm:dir/>
          <dgm:animOne val="branch"/>
          <dgm:animLvl val="lvl"/>
        </dgm:presLayoutVars>
      </dgm:prSet>
      <dgm:spPr/>
    </dgm:pt>
    <dgm:pt modelId="{87284772-51B9-42D2-A582-29059C7086DF}" type="pres">
      <dgm:prSet presAssocID="{A8744984-B3DB-4967-977C-D7CB125270FD}" presName="thickLine" presStyleLbl="alignNode1" presStyleIdx="0" presStyleCnt="6"/>
      <dgm:spPr/>
    </dgm:pt>
    <dgm:pt modelId="{8B237F60-942D-4A94-8C1B-85F2C76B9A29}" type="pres">
      <dgm:prSet presAssocID="{A8744984-B3DB-4967-977C-D7CB125270FD}" presName="horz1" presStyleCnt="0"/>
      <dgm:spPr/>
    </dgm:pt>
    <dgm:pt modelId="{451CDDC2-CEEA-4B96-906A-34F853DDD470}" type="pres">
      <dgm:prSet presAssocID="{A8744984-B3DB-4967-977C-D7CB125270FD}" presName="tx1" presStyleLbl="revTx" presStyleIdx="0" presStyleCnt="6"/>
      <dgm:spPr/>
    </dgm:pt>
    <dgm:pt modelId="{3139B1BD-1F95-4523-BBCA-040D8EE52ED0}" type="pres">
      <dgm:prSet presAssocID="{A8744984-B3DB-4967-977C-D7CB125270FD}" presName="vert1" presStyleCnt="0"/>
      <dgm:spPr/>
    </dgm:pt>
    <dgm:pt modelId="{8F78E52F-5215-4F42-9773-45A481C57B1D}" type="pres">
      <dgm:prSet presAssocID="{B6015602-2AD3-458E-BB97-B9534220CCAF}" presName="thickLine" presStyleLbl="alignNode1" presStyleIdx="1" presStyleCnt="6" custLinFactNeighborX="-215" custLinFactNeighborY="-15662"/>
      <dgm:spPr/>
    </dgm:pt>
    <dgm:pt modelId="{1F87B067-A214-44E4-B748-E039B1851310}" type="pres">
      <dgm:prSet presAssocID="{B6015602-2AD3-458E-BB97-B9534220CCAF}" presName="horz1" presStyleCnt="0"/>
      <dgm:spPr/>
    </dgm:pt>
    <dgm:pt modelId="{711A298F-DDB3-4D86-BE1B-D1DE794FEEB1}" type="pres">
      <dgm:prSet presAssocID="{B6015602-2AD3-458E-BB97-B9534220CCAF}" presName="tx1" presStyleLbl="revTx" presStyleIdx="1" presStyleCnt="6"/>
      <dgm:spPr/>
    </dgm:pt>
    <dgm:pt modelId="{608C4FE0-FAFC-41F2-9254-92A28EA6241E}" type="pres">
      <dgm:prSet presAssocID="{B6015602-2AD3-458E-BB97-B9534220CCAF}" presName="vert1" presStyleCnt="0"/>
      <dgm:spPr/>
    </dgm:pt>
    <dgm:pt modelId="{0D05E98D-FBAE-418D-AD68-5739230659E1}" type="pres">
      <dgm:prSet presAssocID="{7725CAAE-CC9C-4B36-87B4-D62298F30357}" presName="thickLine" presStyleLbl="alignNode1" presStyleIdx="2" presStyleCnt="6" custLinFactNeighborX="1494" custLinFactNeighborY="-24943"/>
      <dgm:spPr/>
    </dgm:pt>
    <dgm:pt modelId="{B16997ED-C5A5-4EEA-8177-DC4434566CAB}" type="pres">
      <dgm:prSet presAssocID="{7725CAAE-CC9C-4B36-87B4-D62298F30357}" presName="horz1" presStyleCnt="0"/>
      <dgm:spPr/>
    </dgm:pt>
    <dgm:pt modelId="{75D40E00-A4D2-4E60-BC20-84D3955298BE}" type="pres">
      <dgm:prSet presAssocID="{7725CAAE-CC9C-4B36-87B4-D62298F30357}" presName="tx1" presStyleLbl="revTx" presStyleIdx="2" presStyleCnt="6"/>
      <dgm:spPr/>
    </dgm:pt>
    <dgm:pt modelId="{20B0B35A-52B6-4C50-8BEE-7D3FC1158BC5}" type="pres">
      <dgm:prSet presAssocID="{7725CAAE-CC9C-4B36-87B4-D62298F30357}" presName="vert1" presStyleCnt="0"/>
      <dgm:spPr/>
    </dgm:pt>
    <dgm:pt modelId="{E9B51C33-620C-4F91-B962-A3CB5FBDA4B2}" type="pres">
      <dgm:prSet presAssocID="{24BC1BD0-B6CA-4DB3-86A9-16B18811A303}" presName="thickLine" presStyleLbl="alignNode1" presStyleIdx="3" presStyleCnt="6" custLinFactNeighborY="-28412"/>
      <dgm:spPr/>
    </dgm:pt>
    <dgm:pt modelId="{1CD349E7-C8C4-47E0-94DD-B8FDA29D1CED}" type="pres">
      <dgm:prSet presAssocID="{24BC1BD0-B6CA-4DB3-86A9-16B18811A303}" presName="horz1" presStyleCnt="0"/>
      <dgm:spPr/>
    </dgm:pt>
    <dgm:pt modelId="{F8C20566-9C8E-4AEA-8F57-C807BE1FF0EC}" type="pres">
      <dgm:prSet presAssocID="{24BC1BD0-B6CA-4DB3-86A9-16B18811A303}" presName="tx1" presStyleLbl="revTx" presStyleIdx="3" presStyleCnt="6" custScaleY="75540" custLinFactNeighborX="215" custLinFactNeighborY="-20882"/>
      <dgm:spPr/>
    </dgm:pt>
    <dgm:pt modelId="{E8472158-3A62-4A27-93FE-957A900A311D}" type="pres">
      <dgm:prSet presAssocID="{24BC1BD0-B6CA-4DB3-86A9-16B18811A303}" presName="vert1" presStyleCnt="0"/>
      <dgm:spPr/>
    </dgm:pt>
    <dgm:pt modelId="{E0166157-0C3A-4E5E-B9B4-8DF20B5AA9EB}" type="pres">
      <dgm:prSet presAssocID="{EF8F246D-D814-4E25-AFDF-B0905518C1DD}" presName="thickLine" presStyleLbl="alignNode1" presStyleIdx="4" presStyleCnt="6"/>
      <dgm:spPr/>
    </dgm:pt>
    <dgm:pt modelId="{DF5B08CC-9EE2-4EBE-89EC-B69A88BA02BD}" type="pres">
      <dgm:prSet presAssocID="{EF8F246D-D814-4E25-AFDF-B0905518C1DD}" presName="horz1" presStyleCnt="0"/>
      <dgm:spPr/>
    </dgm:pt>
    <dgm:pt modelId="{1C23765C-3C11-4979-A42D-B8FC9C87DD93}" type="pres">
      <dgm:prSet presAssocID="{EF8F246D-D814-4E25-AFDF-B0905518C1DD}" presName="tx1" presStyleLbl="revTx" presStyleIdx="4" presStyleCnt="6"/>
      <dgm:spPr/>
    </dgm:pt>
    <dgm:pt modelId="{F0345B96-EDA3-417A-9D92-8A3EAD0E9D38}" type="pres">
      <dgm:prSet presAssocID="{EF8F246D-D814-4E25-AFDF-B0905518C1DD}" presName="vert1" presStyleCnt="0"/>
      <dgm:spPr/>
    </dgm:pt>
    <dgm:pt modelId="{D195DB4D-9CEF-4E69-AD41-0D91E087B5BC}" type="pres">
      <dgm:prSet presAssocID="{F49AAA4E-A47E-420E-A03F-D0AAA14DDBB6}" presName="thickLine" presStyleLbl="alignNode1" presStyleIdx="5" presStyleCnt="6"/>
      <dgm:spPr/>
    </dgm:pt>
    <dgm:pt modelId="{4149F931-3FEC-40C6-8BFC-602D61A5897A}" type="pres">
      <dgm:prSet presAssocID="{F49AAA4E-A47E-420E-A03F-D0AAA14DDBB6}" presName="horz1" presStyleCnt="0"/>
      <dgm:spPr/>
    </dgm:pt>
    <dgm:pt modelId="{18A4B3FA-7EFD-4AC5-9633-B9A3C6900137}" type="pres">
      <dgm:prSet presAssocID="{F49AAA4E-A47E-420E-A03F-D0AAA14DDBB6}" presName="tx1" presStyleLbl="revTx" presStyleIdx="5" presStyleCnt="6"/>
      <dgm:spPr/>
    </dgm:pt>
    <dgm:pt modelId="{96C00A21-018F-4A81-BD17-55B060DF86F1}" type="pres">
      <dgm:prSet presAssocID="{F49AAA4E-A47E-420E-A03F-D0AAA14DDBB6}" presName="vert1" presStyleCnt="0"/>
      <dgm:spPr/>
    </dgm:pt>
  </dgm:ptLst>
  <dgm:cxnLst>
    <dgm:cxn modelId="{096B920E-955F-4411-98BA-000AF87B3FD2}" type="presOf" srcId="{24BC1BD0-B6CA-4DB3-86A9-16B18811A303}" destId="{F8C20566-9C8E-4AEA-8F57-C807BE1FF0EC}" srcOrd="0" destOrd="0" presId="urn:microsoft.com/office/officeart/2008/layout/LinedList"/>
    <dgm:cxn modelId="{8503661D-E81F-43E4-AAC9-D6BA25B0FA66}" srcId="{A728EFCB-C06E-4551-B9D7-204EEACE2E3F}" destId="{7725CAAE-CC9C-4B36-87B4-D62298F30357}" srcOrd="2" destOrd="0" parTransId="{064E72E2-BD56-429E-8DCA-9361A5870D3A}" sibTransId="{A02AF33B-E9C2-4923-AFBB-90A596C919D5}"/>
    <dgm:cxn modelId="{CA624B39-D04C-462E-BD4C-35967F1F78F8}" type="presOf" srcId="{EF8F246D-D814-4E25-AFDF-B0905518C1DD}" destId="{1C23765C-3C11-4979-A42D-B8FC9C87DD93}" srcOrd="0" destOrd="0" presId="urn:microsoft.com/office/officeart/2008/layout/LinedList"/>
    <dgm:cxn modelId="{2ADB0843-39D5-40CE-85F8-C403B2F454CD}" type="presOf" srcId="{B6015602-2AD3-458E-BB97-B9534220CCAF}" destId="{711A298F-DDB3-4D86-BE1B-D1DE794FEEB1}" srcOrd="0" destOrd="0" presId="urn:microsoft.com/office/officeart/2008/layout/LinedList"/>
    <dgm:cxn modelId="{EA945B76-E64B-4F0A-BEE6-F51F43319FD8}" srcId="{A728EFCB-C06E-4551-B9D7-204EEACE2E3F}" destId="{B6015602-2AD3-458E-BB97-B9534220CCAF}" srcOrd="1" destOrd="0" parTransId="{8C2C3EBE-C1CC-45BA-AD15-AF7B76AD5DEF}" sibTransId="{B850EEDD-ADDF-4487-9F94-0C2C9B566C1A}"/>
    <dgm:cxn modelId="{7EB43086-2483-4B12-9660-3E6EF9F1DD3C}" type="presOf" srcId="{A728EFCB-C06E-4551-B9D7-204EEACE2E3F}" destId="{6C2DDDF6-CD77-4EA8-87DF-AA289C9EB8A2}" srcOrd="0" destOrd="0" presId="urn:microsoft.com/office/officeart/2008/layout/LinedList"/>
    <dgm:cxn modelId="{50992CA4-6D9B-46C4-BB0C-420EF455FB07}" srcId="{A728EFCB-C06E-4551-B9D7-204EEACE2E3F}" destId="{A8744984-B3DB-4967-977C-D7CB125270FD}" srcOrd="0" destOrd="0" parTransId="{80CF4896-9342-47C9-BDC4-F6C68455D0D0}" sibTransId="{1F814856-9804-44AC-AB74-42E4F1C3D729}"/>
    <dgm:cxn modelId="{1FD26EAB-8783-40F0-9E90-BA021998FC9D}" srcId="{A728EFCB-C06E-4551-B9D7-204EEACE2E3F}" destId="{F49AAA4E-A47E-420E-A03F-D0AAA14DDBB6}" srcOrd="5" destOrd="0" parTransId="{2B3EFC09-7789-4634-8168-0B99D1A27AB6}" sibTransId="{C0E91345-65AD-40C6-9C17-6204DE7E4025}"/>
    <dgm:cxn modelId="{CB099DAC-C3DB-4864-9E2B-FDB8A49C1305}" srcId="{A728EFCB-C06E-4551-B9D7-204EEACE2E3F}" destId="{24BC1BD0-B6CA-4DB3-86A9-16B18811A303}" srcOrd="3" destOrd="0" parTransId="{28D3BCDF-C2DE-4C77-962C-42BADE07667B}" sibTransId="{40514378-D7E8-45A3-86EB-4112D428F877}"/>
    <dgm:cxn modelId="{9DA130BE-7C6D-4E0C-A309-24E125D19DCF}" type="presOf" srcId="{A8744984-B3DB-4967-977C-D7CB125270FD}" destId="{451CDDC2-CEEA-4B96-906A-34F853DDD470}" srcOrd="0" destOrd="0" presId="urn:microsoft.com/office/officeart/2008/layout/LinedList"/>
    <dgm:cxn modelId="{43162AC3-04FA-4703-B25A-2E5351E98B3F}" srcId="{A728EFCB-C06E-4551-B9D7-204EEACE2E3F}" destId="{EF8F246D-D814-4E25-AFDF-B0905518C1DD}" srcOrd="4" destOrd="0" parTransId="{06636478-0E6A-4C59-8E10-0BE86F929662}" sibTransId="{4A6077A1-4206-4996-905A-C626E3E1E8B2}"/>
    <dgm:cxn modelId="{AA5857CE-3AAB-4B69-95DF-F6BDC5315A4D}" type="presOf" srcId="{7725CAAE-CC9C-4B36-87B4-D62298F30357}" destId="{75D40E00-A4D2-4E60-BC20-84D3955298BE}" srcOrd="0" destOrd="0" presId="urn:microsoft.com/office/officeart/2008/layout/LinedList"/>
    <dgm:cxn modelId="{D30B6EFE-2BFA-4407-BB7F-C03B3D54F17E}" type="presOf" srcId="{F49AAA4E-A47E-420E-A03F-D0AAA14DDBB6}" destId="{18A4B3FA-7EFD-4AC5-9633-B9A3C6900137}" srcOrd="0" destOrd="0" presId="urn:microsoft.com/office/officeart/2008/layout/LinedList"/>
    <dgm:cxn modelId="{D303E742-89E1-4E51-A9BD-ED46E51A28C4}" type="presParOf" srcId="{6C2DDDF6-CD77-4EA8-87DF-AA289C9EB8A2}" destId="{87284772-51B9-42D2-A582-29059C7086DF}" srcOrd="0" destOrd="0" presId="urn:microsoft.com/office/officeart/2008/layout/LinedList"/>
    <dgm:cxn modelId="{B04D45A7-612C-4A2A-AF5D-FF584822537E}" type="presParOf" srcId="{6C2DDDF6-CD77-4EA8-87DF-AA289C9EB8A2}" destId="{8B237F60-942D-4A94-8C1B-85F2C76B9A29}" srcOrd="1" destOrd="0" presId="urn:microsoft.com/office/officeart/2008/layout/LinedList"/>
    <dgm:cxn modelId="{F2DBDC5B-614D-46D9-9BEF-3CA7F74190EA}" type="presParOf" srcId="{8B237F60-942D-4A94-8C1B-85F2C76B9A29}" destId="{451CDDC2-CEEA-4B96-906A-34F853DDD470}" srcOrd="0" destOrd="0" presId="urn:microsoft.com/office/officeart/2008/layout/LinedList"/>
    <dgm:cxn modelId="{D69C0696-1EEE-4F73-96BB-81E16C657048}" type="presParOf" srcId="{8B237F60-942D-4A94-8C1B-85F2C76B9A29}" destId="{3139B1BD-1F95-4523-BBCA-040D8EE52ED0}" srcOrd="1" destOrd="0" presId="urn:microsoft.com/office/officeart/2008/layout/LinedList"/>
    <dgm:cxn modelId="{645A1E39-5AB0-4677-B370-BC3436172E09}" type="presParOf" srcId="{6C2DDDF6-CD77-4EA8-87DF-AA289C9EB8A2}" destId="{8F78E52F-5215-4F42-9773-45A481C57B1D}" srcOrd="2" destOrd="0" presId="urn:microsoft.com/office/officeart/2008/layout/LinedList"/>
    <dgm:cxn modelId="{ECC7E9E9-CBFF-4767-BCC1-8594D3F3661A}" type="presParOf" srcId="{6C2DDDF6-CD77-4EA8-87DF-AA289C9EB8A2}" destId="{1F87B067-A214-44E4-B748-E039B1851310}" srcOrd="3" destOrd="0" presId="urn:microsoft.com/office/officeart/2008/layout/LinedList"/>
    <dgm:cxn modelId="{411D2A35-1D69-4DD2-86F4-FD0D1EDF7CCF}" type="presParOf" srcId="{1F87B067-A214-44E4-B748-E039B1851310}" destId="{711A298F-DDB3-4D86-BE1B-D1DE794FEEB1}" srcOrd="0" destOrd="0" presId="urn:microsoft.com/office/officeart/2008/layout/LinedList"/>
    <dgm:cxn modelId="{5E726557-2076-418F-B307-B2306A45FD55}" type="presParOf" srcId="{1F87B067-A214-44E4-B748-E039B1851310}" destId="{608C4FE0-FAFC-41F2-9254-92A28EA6241E}" srcOrd="1" destOrd="0" presId="urn:microsoft.com/office/officeart/2008/layout/LinedList"/>
    <dgm:cxn modelId="{9B7DD9EA-EA87-40EA-9854-838C5264CD01}" type="presParOf" srcId="{6C2DDDF6-CD77-4EA8-87DF-AA289C9EB8A2}" destId="{0D05E98D-FBAE-418D-AD68-5739230659E1}" srcOrd="4" destOrd="0" presId="urn:microsoft.com/office/officeart/2008/layout/LinedList"/>
    <dgm:cxn modelId="{C603821A-45F9-4AEF-AA9D-0D71BF453018}" type="presParOf" srcId="{6C2DDDF6-CD77-4EA8-87DF-AA289C9EB8A2}" destId="{B16997ED-C5A5-4EEA-8177-DC4434566CAB}" srcOrd="5" destOrd="0" presId="urn:microsoft.com/office/officeart/2008/layout/LinedList"/>
    <dgm:cxn modelId="{968AEBB5-7A06-4948-9C39-8BD7B57B1AD3}" type="presParOf" srcId="{B16997ED-C5A5-4EEA-8177-DC4434566CAB}" destId="{75D40E00-A4D2-4E60-BC20-84D3955298BE}" srcOrd="0" destOrd="0" presId="urn:microsoft.com/office/officeart/2008/layout/LinedList"/>
    <dgm:cxn modelId="{7359197B-75EF-4D36-BCB7-0FA5EF71919F}" type="presParOf" srcId="{B16997ED-C5A5-4EEA-8177-DC4434566CAB}" destId="{20B0B35A-52B6-4C50-8BEE-7D3FC1158BC5}" srcOrd="1" destOrd="0" presId="urn:microsoft.com/office/officeart/2008/layout/LinedList"/>
    <dgm:cxn modelId="{05C226DD-AC50-4754-87FF-BC75DC2E0D4B}" type="presParOf" srcId="{6C2DDDF6-CD77-4EA8-87DF-AA289C9EB8A2}" destId="{E9B51C33-620C-4F91-B962-A3CB5FBDA4B2}" srcOrd="6" destOrd="0" presId="urn:microsoft.com/office/officeart/2008/layout/LinedList"/>
    <dgm:cxn modelId="{DD3422C8-082E-4182-975A-0F6AE3A8CCB8}" type="presParOf" srcId="{6C2DDDF6-CD77-4EA8-87DF-AA289C9EB8A2}" destId="{1CD349E7-C8C4-47E0-94DD-B8FDA29D1CED}" srcOrd="7" destOrd="0" presId="urn:microsoft.com/office/officeart/2008/layout/LinedList"/>
    <dgm:cxn modelId="{3BC4EAEC-FC0B-4811-B41E-137BC538BA6C}" type="presParOf" srcId="{1CD349E7-C8C4-47E0-94DD-B8FDA29D1CED}" destId="{F8C20566-9C8E-4AEA-8F57-C807BE1FF0EC}" srcOrd="0" destOrd="0" presId="urn:microsoft.com/office/officeart/2008/layout/LinedList"/>
    <dgm:cxn modelId="{8603C029-61AB-4CCE-B09B-171B656CAAEC}" type="presParOf" srcId="{1CD349E7-C8C4-47E0-94DD-B8FDA29D1CED}" destId="{E8472158-3A62-4A27-93FE-957A900A311D}" srcOrd="1" destOrd="0" presId="urn:microsoft.com/office/officeart/2008/layout/LinedList"/>
    <dgm:cxn modelId="{BFEFFE82-253F-445F-AFD6-90C9BF515823}" type="presParOf" srcId="{6C2DDDF6-CD77-4EA8-87DF-AA289C9EB8A2}" destId="{E0166157-0C3A-4E5E-B9B4-8DF20B5AA9EB}" srcOrd="8" destOrd="0" presId="urn:microsoft.com/office/officeart/2008/layout/LinedList"/>
    <dgm:cxn modelId="{E85D6F0F-F015-4B10-AF44-044E4615CD98}" type="presParOf" srcId="{6C2DDDF6-CD77-4EA8-87DF-AA289C9EB8A2}" destId="{DF5B08CC-9EE2-4EBE-89EC-B69A88BA02BD}" srcOrd="9" destOrd="0" presId="urn:microsoft.com/office/officeart/2008/layout/LinedList"/>
    <dgm:cxn modelId="{AC1627E0-AF37-4348-88DC-EA5DC55DBD90}" type="presParOf" srcId="{DF5B08CC-9EE2-4EBE-89EC-B69A88BA02BD}" destId="{1C23765C-3C11-4979-A42D-B8FC9C87DD93}" srcOrd="0" destOrd="0" presId="urn:microsoft.com/office/officeart/2008/layout/LinedList"/>
    <dgm:cxn modelId="{4DD6995C-2FAB-4B7A-94F3-F68953F77088}" type="presParOf" srcId="{DF5B08CC-9EE2-4EBE-89EC-B69A88BA02BD}" destId="{F0345B96-EDA3-417A-9D92-8A3EAD0E9D38}" srcOrd="1" destOrd="0" presId="urn:microsoft.com/office/officeart/2008/layout/LinedList"/>
    <dgm:cxn modelId="{DAF9CF9F-E191-43E5-80DC-6E8A13F7426B}" type="presParOf" srcId="{6C2DDDF6-CD77-4EA8-87DF-AA289C9EB8A2}" destId="{D195DB4D-9CEF-4E69-AD41-0D91E087B5BC}" srcOrd="10" destOrd="0" presId="urn:microsoft.com/office/officeart/2008/layout/LinedList"/>
    <dgm:cxn modelId="{69C3F878-EDA9-412B-98C2-DE2B9E881B0A}" type="presParOf" srcId="{6C2DDDF6-CD77-4EA8-87DF-AA289C9EB8A2}" destId="{4149F931-3FEC-40C6-8BFC-602D61A5897A}" srcOrd="11" destOrd="0" presId="urn:microsoft.com/office/officeart/2008/layout/LinedList"/>
    <dgm:cxn modelId="{BD761CDB-690D-4B1B-B3A6-DDE425CB0E41}" type="presParOf" srcId="{4149F931-3FEC-40C6-8BFC-602D61A5897A}" destId="{18A4B3FA-7EFD-4AC5-9633-B9A3C6900137}" srcOrd="0" destOrd="0" presId="urn:microsoft.com/office/officeart/2008/layout/LinedList"/>
    <dgm:cxn modelId="{D1F9BB1D-3B7B-4220-8DB1-7A24322FADC7}" type="presParOf" srcId="{4149F931-3FEC-40C6-8BFC-602D61A5897A}" destId="{96C00A21-018F-4A81-BD17-55B060DF86F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2B8970-C1DC-4447-BF46-D07265EF94C1}">
      <dsp:nvSpPr>
        <dsp:cNvPr id="0" name=""/>
        <dsp:cNvSpPr/>
      </dsp:nvSpPr>
      <dsp:spPr>
        <a:xfrm>
          <a:off x="1015590" y="212627"/>
          <a:ext cx="703618" cy="7251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A1DC2EE-0229-4465-8186-07DBA367E8BA}">
      <dsp:nvSpPr>
        <dsp:cNvPr id="0" name=""/>
        <dsp:cNvSpPr/>
      </dsp:nvSpPr>
      <dsp:spPr>
        <a:xfrm>
          <a:off x="97492" y="1052061"/>
          <a:ext cx="2659431" cy="398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b="1"/>
          </a:pPr>
          <a:r>
            <a:rPr lang="en-US" sz="2500" kern="1200" dirty="0"/>
            <a:t>Public schools </a:t>
          </a:r>
        </a:p>
      </dsp:txBody>
      <dsp:txXfrm>
        <a:off x="97492" y="1052061"/>
        <a:ext cx="2659431" cy="398914"/>
      </dsp:txXfrm>
    </dsp:sp>
    <dsp:sp modelId="{DACAB9D6-6890-4D55-B14A-D23FDD755E3D}">
      <dsp:nvSpPr>
        <dsp:cNvPr id="0" name=""/>
        <dsp:cNvSpPr/>
      </dsp:nvSpPr>
      <dsp:spPr>
        <a:xfrm>
          <a:off x="131692" y="1628086"/>
          <a:ext cx="2659431" cy="1561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t>Tuition free and funded by public tax dollars. </a:t>
          </a:r>
        </a:p>
        <a:p>
          <a:pPr marL="0" lvl="0" indent="0" algn="ctr" defTabSz="711200">
            <a:lnSpc>
              <a:spcPct val="100000"/>
            </a:lnSpc>
            <a:spcBef>
              <a:spcPct val="0"/>
            </a:spcBef>
            <a:spcAft>
              <a:spcPct val="35000"/>
            </a:spcAft>
            <a:buNone/>
          </a:pPr>
          <a:r>
            <a:rPr lang="en-US" sz="1600" kern="1200" dirty="0"/>
            <a:t>Run by local school districts and follow state and federal regulations.</a:t>
          </a:r>
        </a:p>
      </dsp:txBody>
      <dsp:txXfrm>
        <a:off x="131692" y="1628086"/>
        <a:ext cx="2659431" cy="1561799"/>
      </dsp:txXfrm>
    </dsp:sp>
    <dsp:sp modelId="{3BACF9CF-2CA2-4476-936B-89201276521A}">
      <dsp:nvSpPr>
        <dsp:cNvPr id="0" name=""/>
        <dsp:cNvSpPr/>
      </dsp:nvSpPr>
      <dsp:spPr>
        <a:xfrm>
          <a:off x="4905990" y="351553"/>
          <a:ext cx="703618" cy="7251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1B6A24-CDF3-4C0A-A30C-4F5104B367DE}">
      <dsp:nvSpPr>
        <dsp:cNvPr id="0" name=""/>
        <dsp:cNvSpPr/>
      </dsp:nvSpPr>
      <dsp:spPr>
        <a:xfrm>
          <a:off x="3928084" y="1033395"/>
          <a:ext cx="2659431" cy="398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b="1"/>
          </a:pPr>
          <a:r>
            <a:rPr lang="en-US" sz="2500" kern="1200" dirty="0"/>
            <a:t>Charter schools </a:t>
          </a:r>
        </a:p>
      </dsp:txBody>
      <dsp:txXfrm>
        <a:off x="3928084" y="1033395"/>
        <a:ext cx="2659431" cy="398914"/>
      </dsp:txXfrm>
    </dsp:sp>
    <dsp:sp modelId="{0CF0408A-9E20-4316-999D-A3E52B193EFC}">
      <dsp:nvSpPr>
        <dsp:cNvPr id="0" name=""/>
        <dsp:cNvSpPr/>
      </dsp:nvSpPr>
      <dsp:spPr>
        <a:xfrm>
          <a:off x="3136876" y="1556336"/>
          <a:ext cx="4241846" cy="16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t>Tuition free and funded by public tax dollars, run independently from local school districts </a:t>
          </a:r>
        </a:p>
        <a:p>
          <a:pPr marL="0" lvl="0" indent="0" algn="ctr" defTabSz="711200">
            <a:lnSpc>
              <a:spcPct val="100000"/>
            </a:lnSpc>
            <a:spcBef>
              <a:spcPct val="0"/>
            </a:spcBef>
            <a:spcAft>
              <a:spcPct val="35000"/>
            </a:spcAft>
            <a:buNone/>
          </a:pPr>
          <a:r>
            <a:rPr lang="en-US" sz="1600" kern="1200" dirty="0"/>
            <a:t>Generally authorized by School Districts, Universities/Technical Colleges, Cities, Counties, Tribal Nations</a:t>
          </a:r>
        </a:p>
        <a:p>
          <a:pPr marL="0" lvl="0" indent="0" algn="ctr" defTabSz="711200">
            <a:lnSpc>
              <a:spcPct val="100000"/>
            </a:lnSpc>
            <a:spcBef>
              <a:spcPct val="0"/>
            </a:spcBef>
            <a:spcAft>
              <a:spcPct val="35000"/>
            </a:spcAft>
            <a:buNone/>
          </a:pPr>
          <a:r>
            <a:rPr lang="en-US" sz="1600" kern="1200" dirty="0"/>
            <a:t>Have a Governing Board, held accountable to a contract with the Board of Education of the public school district.</a:t>
          </a:r>
        </a:p>
        <a:p>
          <a:pPr marL="0" lvl="0" indent="0" algn="ctr" defTabSz="711200">
            <a:lnSpc>
              <a:spcPct val="100000"/>
            </a:lnSpc>
            <a:spcBef>
              <a:spcPct val="0"/>
            </a:spcBef>
            <a:spcAft>
              <a:spcPct val="35000"/>
            </a:spcAft>
            <a:buNone/>
          </a:pPr>
          <a:r>
            <a:rPr lang="en-US" sz="1600" kern="1200" dirty="0"/>
            <a:t>Students must usually apply to attend a charter school as enrollment is limited.  </a:t>
          </a:r>
        </a:p>
        <a:p>
          <a:pPr marL="0" lvl="0" indent="0" algn="ctr" defTabSz="755650">
            <a:lnSpc>
              <a:spcPct val="100000"/>
            </a:lnSpc>
            <a:spcBef>
              <a:spcPct val="0"/>
            </a:spcBef>
            <a:spcAft>
              <a:spcPct val="35000"/>
            </a:spcAft>
            <a:buNone/>
          </a:pPr>
          <a:endParaRPr lang="en-US" sz="1700" kern="1200" dirty="0"/>
        </a:p>
      </dsp:txBody>
      <dsp:txXfrm>
        <a:off x="3136876" y="1556336"/>
        <a:ext cx="4241846" cy="1662981"/>
      </dsp:txXfrm>
    </dsp:sp>
    <dsp:sp modelId="{6435161B-3850-4AEA-AA03-E38074867577}">
      <dsp:nvSpPr>
        <dsp:cNvPr id="0" name=""/>
        <dsp:cNvSpPr/>
      </dsp:nvSpPr>
      <dsp:spPr>
        <a:xfrm>
          <a:off x="8873967" y="535528"/>
          <a:ext cx="531365" cy="5643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5959B21-A419-4594-953F-D8B15D9F0367}">
      <dsp:nvSpPr>
        <dsp:cNvPr id="0" name=""/>
        <dsp:cNvSpPr/>
      </dsp:nvSpPr>
      <dsp:spPr>
        <a:xfrm>
          <a:off x="7724476" y="1052061"/>
          <a:ext cx="2659431" cy="398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b="1"/>
          </a:pPr>
          <a:r>
            <a:rPr lang="en-US" sz="2500" kern="1200" dirty="0"/>
            <a:t>Private schools </a:t>
          </a:r>
        </a:p>
      </dsp:txBody>
      <dsp:txXfrm>
        <a:off x="7724476" y="1052061"/>
        <a:ext cx="2659431" cy="398914"/>
      </dsp:txXfrm>
    </dsp:sp>
    <dsp:sp modelId="{8AD93470-342E-4944-99BE-93F9A647BE58}">
      <dsp:nvSpPr>
        <dsp:cNvPr id="0" name=""/>
        <dsp:cNvSpPr/>
      </dsp:nvSpPr>
      <dsp:spPr>
        <a:xfrm>
          <a:off x="7741576" y="1486256"/>
          <a:ext cx="2659431" cy="16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t>Not funded by public tax dollars and charge tuition fees. </a:t>
          </a:r>
        </a:p>
        <a:p>
          <a:pPr marL="0" lvl="0" indent="0" algn="ctr" defTabSz="711200">
            <a:lnSpc>
              <a:spcPct val="100000"/>
            </a:lnSpc>
            <a:spcBef>
              <a:spcPct val="0"/>
            </a:spcBef>
            <a:spcAft>
              <a:spcPct val="35000"/>
            </a:spcAft>
            <a:buNone/>
          </a:pPr>
          <a:r>
            <a:rPr lang="en-US" sz="1600" kern="1200" dirty="0"/>
            <a:t>Run by private individuals or groups and do not have to follow state and federal regulations. </a:t>
          </a:r>
        </a:p>
        <a:p>
          <a:pPr marL="0" lvl="0" indent="0" algn="ctr" defTabSz="711200">
            <a:lnSpc>
              <a:spcPct val="100000"/>
            </a:lnSpc>
            <a:spcBef>
              <a:spcPct val="0"/>
            </a:spcBef>
            <a:spcAft>
              <a:spcPct val="35000"/>
            </a:spcAft>
            <a:buNone/>
          </a:pPr>
          <a:r>
            <a:rPr lang="en-US" sz="1600" kern="1200" dirty="0"/>
            <a:t>May have religious or other affiliations.</a:t>
          </a:r>
        </a:p>
      </dsp:txBody>
      <dsp:txXfrm>
        <a:off x="7741576" y="1486256"/>
        <a:ext cx="2659431" cy="16629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84772-51B9-42D2-A582-29059C7086DF}">
      <dsp:nvSpPr>
        <dsp:cNvPr id="0" name=""/>
        <dsp:cNvSpPr/>
      </dsp:nvSpPr>
      <dsp:spPr>
        <a:xfrm>
          <a:off x="0" y="2642"/>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1CDDC2-CEEA-4B96-906A-34F853DDD470}">
      <dsp:nvSpPr>
        <dsp:cNvPr id="0" name=""/>
        <dsp:cNvSpPr/>
      </dsp:nvSpPr>
      <dsp:spPr>
        <a:xfrm>
          <a:off x="0" y="2642"/>
          <a:ext cx="6900512" cy="960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For more information on the voucher system in Wisconsin, go to: </a:t>
          </a:r>
          <a:r>
            <a:rPr lang="en-US" sz="1700" u="sng" kern="1200" dirty="0">
              <a:hlinkClick xmlns:r="http://schemas.openxmlformats.org/officeDocument/2006/relationships" r:id="rId1"/>
            </a:rPr>
            <a:t>Voucher Transparency Toolkit.pdf - Google Drive</a:t>
          </a:r>
          <a:endParaRPr lang="en-US" sz="1700" kern="1200" dirty="0"/>
        </a:p>
      </dsp:txBody>
      <dsp:txXfrm>
        <a:off x="0" y="2642"/>
        <a:ext cx="6900512" cy="960985"/>
      </dsp:txXfrm>
    </dsp:sp>
    <dsp:sp modelId="{8F78E52F-5215-4F42-9773-45A481C57B1D}">
      <dsp:nvSpPr>
        <dsp:cNvPr id="0" name=""/>
        <dsp:cNvSpPr/>
      </dsp:nvSpPr>
      <dsp:spPr>
        <a:xfrm>
          <a:off x="0" y="813118"/>
          <a:ext cx="6900512"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1A298F-DDB3-4D86-BE1B-D1DE794FEEB1}">
      <dsp:nvSpPr>
        <dsp:cNvPr id="0" name=""/>
        <dsp:cNvSpPr/>
      </dsp:nvSpPr>
      <dsp:spPr>
        <a:xfrm>
          <a:off x="0" y="963628"/>
          <a:ext cx="6900512" cy="960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For more information on how vouchers impact students, schools, and communities, go to: </a:t>
          </a:r>
          <a:r>
            <a:rPr lang="en-US" sz="1700" u="sng" kern="1200">
              <a:hlinkClick xmlns:r="http://schemas.openxmlformats.org/officeDocument/2006/relationships" r:id="rId2"/>
            </a:rPr>
            <a:t>NCPE Voucher Toolkit (squarespace.com)</a:t>
          </a:r>
          <a:endParaRPr lang="en-US" sz="1700" kern="1200"/>
        </a:p>
      </dsp:txBody>
      <dsp:txXfrm>
        <a:off x="0" y="963628"/>
        <a:ext cx="6900512" cy="960985"/>
      </dsp:txXfrm>
    </dsp:sp>
    <dsp:sp modelId="{0D05E98D-FBAE-418D-AD68-5739230659E1}">
      <dsp:nvSpPr>
        <dsp:cNvPr id="0" name=""/>
        <dsp:cNvSpPr/>
      </dsp:nvSpPr>
      <dsp:spPr>
        <a:xfrm>
          <a:off x="0" y="1684915"/>
          <a:ext cx="6900512"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D40E00-A4D2-4E60-BC20-84D3955298BE}">
      <dsp:nvSpPr>
        <dsp:cNvPr id="0" name=""/>
        <dsp:cNvSpPr/>
      </dsp:nvSpPr>
      <dsp:spPr>
        <a:xfrm>
          <a:off x="0" y="1924613"/>
          <a:ext cx="6900512" cy="960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hlinkClick xmlns:r="http://schemas.openxmlformats.org/officeDocument/2006/relationships" r:id="rId3"/>
            </a:rPr>
            <a:t>What parents of children who are LGBTQ+ or have a disability should know about Wisconsin voucher schools (pbswisconsin.org)</a:t>
          </a:r>
          <a:endParaRPr lang="en-US" sz="1700" kern="1200"/>
        </a:p>
      </dsp:txBody>
      <dsp:txXfrm>
        <a:off x="0" y="1924613"/>
        <a:ext cx="6900512" cy="960985"/>
      </dsp:txXfrm>
    </dsp:sp>
    <dsp:sp modelId="{E9B51C33-620C-4F91-B962-A3CB5FBDA4B2}">
      <dsp:nvSpPr>
        <dsp:cNvPr id="0" name=""/>
        <dsp:cNvSpPr/>
      </dsp:nvSpPr>
      <dsp:spPr>
        <a:xfrm>
          <a:off x="0" y="2679348"/>
          <a:ext cx="6900512"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C20566-9C8E-4AEA-8F57-C807BE1FF0EC}">
      <dsp:nvSpPr>
        <dsp:cNvPr id="0" name=""/>
        <dsp:cNvSpPr/>
      </dsp:nvSpPr>
      <dsp:spPr>
        <a:xfrm>
          <a:off x="0" y="2684926"/>
          <a:ext cx="6900512" cy="725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hlinkClick xmlns:r="http://schemas.openxmlformats.org/officeDocument/2006/relationships" r:id="rId4"/>
            </a:rPr>
            <a:t>School Choice Programs | Wisconsin Department of Public Instruction</a:t>
          </a:r>
          <a:endParaRPr lang="en-US" sz="1700" kern="1200" dirty="0"/>
        </a:p>
      </dsp:txBody>
      <dsp:txXfrm>
        <a:off x="0" y="2684926"/>
        <a:ext cx="6900512" cy="725928"/>
      </dsp:txXfrm>
    </dsp:sp>
    <dsp:sp modelId="{E0166157-0C3A-4E5E-B9B4-8DF20B5AA9EB}">
      <dsp:nvSpPr>
        <dsp:cNvPr id="0" name=""/>
        <dsp:cNvSpPr/>
      </dsp:nvSpPr>
      <dsp:spPr>
        <a:xfrm>
          <a:off x="0" y="3611527"/>
          <a:ext cx="6900512"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23765C-3C11-4979-A42D-B8FC9C87DD93}">
      <dsp:nvSpPr>
        <dsp:cNvPr id="0" name=""/>
        <dsp:cNvSpPr/>
      </dsp:nvSpPr>
      <dsp:spPr>
        <a:xfrm>
          <a:off x="0" y="3611527"/>
          <a:ext cx="6900512" cy="960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u="sng" kern="1200" dirty="0">
              <a:hlinkClick xmlns:r="http://schemas.openxmlformats.org/officeDocument/2006/relationships" r:id="rId5"/>
            </a:rPr>
            <a:t>Charter Schools in Wisconsin | Wisconsin Department of Public Instruction</a:t>
          </a:r>
          <a:endParaRPr lang="en-US" sz="1700" kern="1200" dirty="0"/>
        </a:p>
      </dsp:txBody>
      <dsp:txXfrm>
        <a:off x="0" y="3611527"/>
        <a:ext cx="6900512" cy="960985"/>
      </dsp:txXfrm>
    </dsp:sp>
    <dsp:sp modelId="{D195DB4D-9CEF-4E69-AD41-0D91E087B5BC}">
      <dsp:nvSpPr>
        <dsp:cNvPr id="0" name=""/>
        <dsp:cNvSpPr/>
      </dsp:nvSpPr>
      <dsp:spPr>
        <a:xfrm>
          <a:off x="0" y="4572512"/>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A4B3FA-7EFD-4AC5-9633-B9A3C6900137}">
      <dsp:nvSpPr>
        <dsp:cNvPr id="0" name=""/>
        <dsp:cNvSpPr/>
      </dsp:nvSpPr>
      <dsp:spPr>
        <a:xfrm>
          <a:off x="0" y="4572512"/>
          <a:ext cx="6900512" cy="960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u="sng" kern="1200">
              <a:effectLst/>
              <a:latin typeface="Calibri" panose="020F0502020204030204" pitchFamily="34" charset="0"/>
              <a:ea typeface="Calibri" panose="020F0502020204030204" pitchFamily="34" charset="0"/>
              <a:cs typeface="Times New Roman" panose="02020603050405020304" pitchFamily="18" charset="0"/>
              <a:hlinkClick xmlns:r="http://schemas.openxmlformats.org/officeDocument/2006/relationships" r:id="rId6"/>
            </a:rPr>
            <a:t>Home-Based Private Education Program (Homeschooling) | Wisconsin Department of Public Instruction</a:t>
          </a:r>
          <a:endParaRPr lang="en-US" sz="1700" u="sng" kern="1200" dirty="0"/>
        </a:p>
        <a:p>
          <a:pPr marL="0" lvl="0" indent="0" algn="l" defTabSz="755650">
            <a:lnSpc>
              <a:spcPct val="90000"/>
            </a:lnSpc>
            <a:spcBef>
              <a:spcPct val="0"/>
            </a:spcBef>
            <a:spcAft>
              <a:spcPct val="35000"/>
            </a:spcAft>
            <a:buNone/>
          </a:pPr>
          <a:endParaRPr lang="en-US" sz="1700" kern="1200" dirty="0"/>
        </a:p>
      </dsp:txBody>
      <dsp:txXfrm>
        <a:off x="0" y="4572512"/>
        <a:ext cx="6900512" cy="960985"/>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A9A4F-8845-55AD-8815-3D767D7723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319C51-3150-7351-2B63-C465447518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EB36F8-D7AF-50C0-BD09-E2023F343876}"/>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5" name="Footer Placeholder 4">
            <a:extLst>
              <a:ext uri="{FF2B5EF4-FFF2-40B4-BE49-F238E27FC236}">
                <a16:creationId xmlns:a16="http://schemas.microsoft.com/office/drawing/2014/main" id="{FA5EBEC8-0C20-B8AA-11D0-D34BE5F7B7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9F793-6030-E42C-F020-85E272AA2CE4}"/>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2584633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05463-2B39-CF97-2EB5-B4064FC07B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EEBB36-40BA-D18E-C615-9591A24958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F5437C-0F66-5635-8F95-D8DD4207F6B1}"/>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5" name="Footer Placeholder 4">
            <a:extLst>
              <a:ext uri="{FF2B5EF4-FFF2-40B4-BE49-F238E27FC236}">
                <a16:creationId xmlns:a16="http://schemas.microsoft.com/office/drawing/2014/main" id="{D1FFDBE8-26B5-D818-220E-693918EB54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1E472F-8B3A-2A4A-EC2A-0F45C2752B4A}"/>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2394441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1B8E31-3CA5-362B-5D7E-D660F91038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FA6026-7CC7-B3E1-BADF-992005D069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C7623-4E24-6B4C-F7F6-A52509F08E2E}"/>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5" name="Footer Placeholder 4">
            <a:extLst>
              <a:ext uri="{FF2B5EF4-FFF2-40B4-BE49-F238E27FC236}">
                <a16:creationId xmlns:a16="http://schemas.microsoft.com/office/drawing/2014/main" id="{CF1D16C0-6D3A-FE29-FFF1-2830599956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C1A416-D086-DB5F-B108-A7FA7D0C8935}"/>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388237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35D3A-A084-D0BE-3869-567CECADEA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127D9F-126B-2896-E853-E93641600A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48734-A3EC-D99E-D824-0A48EF180F57}"/>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5" name="Footer Placeholder 4">
            <a:extLst>
              <a:ext uri="{FF2B5EF4-FFF2-40B4-BE49-F238E27FC236}">
                <a16:creationId xmlns:a16="http://schemas.microsoft.com/office/drawing/2014/main" id="{1F7AA495-0B54-A516-E0C6-1EF3B2509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DE2EAC-7D0D-FF4D-86F9-8FB5B73990D2}"/>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1378995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0BB67-F791-E319-8338-4782994AA3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D8BAC7-D8B6-A0C3-19FB-B9D45A531A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DFA2F1-B4C1-3B8A-3C6F-5F93814665EE}"/>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5" name="Footer Placeholder 4">
            <a:extLst>
              <a:ext uri="{FF2B5EF4-FFF2-40B4-BE49-F238E27FC236}">
                <a16:creationId xmlns:a16="http://schemas.microsoft.com/office/drawing/2014/main" id="{EB9A961F-A71C-0F15-E922-B22CFB7572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090C4A-FD9C-A363-5BDF-02A04CE31A66}"/>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59191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75A6B-F2CC-DF86-15B4-05A93EB9E9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D245A2-B69A-6F29-790C-2232EF987B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4E0108-C762-2557-83E0-39E66EABCC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5729AF-DD76-4FBA-C947-D9FDC1F6AF91}"/>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6" name="Footer Placeholder 5">
            <a:extLst>
              <a:ext uri="{FF2B5EF4-FFF2-40B4-BE49-F238E27FC236}">
                <a16:creationId xmlns:a16="http://schemas.microsoft.com/office/drawing/2014/main" id="{CA273C66-5140-27E5-C12F-3581900CFC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1BCE3B-930B-2341-E2FF-D2B3D71253E0}"/>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448846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5EABD-86FD-4137-BE60-53B0016E5E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1BEA36-CAD7-C5B5-C3B3-17B6C2AAAC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AC363C-FCBE-9FDC-2E1F-062C610952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227E4D-21C3-0BF0-05F9-E4A3BB3ADD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C18F57-8317-90E7-C5A9-3092260B8C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93FD30-BBA4-41C5-C8D3-2D40DB4B46B2}"/>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8" name="Footer Placeholder 7">
            <a:extLst>
              <a:ext uri="{FF2B5EF4-FFF2-40B4-BE49-F238E27FC236}">
                <a16:creationId xmlns:a16="http://schemas.microsoft.com/office/drawing/2014/main" id="{466DEF97-3E37-7437-F094-2ED6711C38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9E0FFD-EFE8-AEB3-27CC-A24834AEDFCD}"/>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115896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282D6-E1D5-9B5B-AE8E-32E6AFF6C9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727CF6-CCD1-0C65-575E-E82BB9C0E1DE}"/>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4" name="Footer Placeholder 3">
            <a:extLst>
              <a:ext uri="{FF2B5EF4-FFF2-40B4-BE49-F238E27FC236}">
                <a16:creationId xmlns:a16="http://schemas.microsoft.com/office/drawing/2014/main" id="{5DDDEDA1-707E-B523-6FE5-11085C7B68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6A2324-FF3C-5D95-FF78-D45D5F8FF498}"/>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4055829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FBA0B6-A841-2F3B-FC20-6D1E25574636}"/>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3" name="Footer Placeholder 2">
            <a:extLst>
              <a:ext uri="{FF2B5EF4-FFF2-40B4-BE49-F238E27FC236}">
                <a16:creationId xmlns:a16="http://schemas.microsoft.com/office/drawing/2014/main" id="{DF175549-4E45-F289-123D-8C53A74662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3E2C41D-22CD-A21B-CBD3-15EEB3DE833D}"/>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4265068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5B274-C0FF-7A94-A96B-40EB09802F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C549BB-6673-B201-960D-51064A3708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A210D6-55D0-8692-5D9C-3DBEB65B97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86CCF-EEAA-FBDF-1032-9A7140E62FB7}"/>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6" name="Footer Placeholder 5">
            <a:extLst>
              <a:ext uri="{FF2B5EF4-FFF2-40B4-BE49-F238E27FC236}">
                <a16:creationId xmlns:a16="http://schemas.microsoft.com/office/drawing/2014/main" id="{BA6F3B81-60AF-6F7C-F609-B75F8FA5D3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969FEA-0D31-3127-630F-D336F4C38BD7}"/>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177218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86B0A-0CA8-AA26-98BB-EEB1714333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735F57-8B7A-2AA5-DAF9-074268A72E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4F7CCB-9C81-AEB3-FE7B-BA1238F65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BBE582-89B7-D501-1EB8-E7FBC337297C}"/>
              </a:ext>
            </a:extLst>
          </p:cNvPr>
          <p:cNvSpPr>
            <a:spLocks noGrp="1"/>
          </p:cNvSpPr>
          <p:nvPr>
            <p:ph type="dt" sz="half" idx="10"/>
          </p:nvPr>
        </p:nvSpPr>
        <p:spPr/>
        <p:txBody>
          <a:bodyPr/>
          <a:lstStyle/>
          <a:p>
            <a:fld id="{5376E31D-427D-40BE-AEDC-3320BCF9A2CC}" type="datetimeFigureOut">
              <a:rPr lang="en-US" smtClean="0"/>
              <a:t>5/13/2025</a:t>
            </a:fld>
            <a:endParaRPr lang="en-US"/>
          </a:p>
        </p:txBody>
      </p:sp>
      <p:sp>
        <p:nvSpPr>
          <p:cNvPr id="6" name="Footer Placeholder 5">
            <a:extLst>
              <a:ext uri="{FF2B5EF4-FFF2-40B4-BE49-F238E27FC236}">
                <a16:creationId xmlns:a16="http://schemas.microsoft.com/office/drawing/2014/main" id="{50C54C55-A1EF-9682-66BF-A0BA81CF7D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C3995-FCB6-610F-CD47-E0AB4575D3D2}"/>
              </a:ext>
            </a:extLst>
          </p:cNvPr>
          <p:cNvSpPr>
            <a:spLocks noGrp="1"/>
          </p:cNvSpPr>
          <p:nvPr>
            <p:ph type="sldNum" sz="quarter" idx="12"/>
          </p:nvPr>
        </p:nvSpPr>
        <p:spPr/>
        <p:txBody>
          <a:bodyPr/>
          <a:lstStyle/>
          <a:p>
            <a:fld id="{8ABC0049-896D-4C21-9E67-BF5553796CAA}" type="slidenum">
              <a:rPr lang="en-US" smtClean="0"/>
              <a:t>‹#›</a:t>
            </a:fld>
            <a:endParaRPr lang="en-US"/>
          </a:p>
        </p:txBody>
      </p:sp>
    </p:spTree>
    <p:extLst>
      <p:ext uri="{BB962C8B-B14F-4D97-AF65-F5344CB8AC3E}">
        <p14:creationId xmlns:p14="http://schemas.microsoft.com/office/powerpoint/2010/main" val="1664753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7DD45C-10C6-F35E-1F82-D53497AA60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88369E-2252-5E85-2F58-3748C90BD7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CAD2EA-BAEC-022A-9298-0F7E0C53A8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76E31D-427D-40BE-AEDC-3320BCF9A2CC}" type="datetimeFigureOut">
              <a:rPr lang="en-US" smtClean="0"/>
              <a:t>5/13/2025</a:t>
            </a:fld>
            <a:endParaRPr lang="en-US"/>
          </a:p>
        </p:txBody>
      </p:sp>
      <p:sp>
        <p:nvSpPr>
          <p:cNvPr id="5" name="Footer Placeholder 4">
            <a:extLst>
              <a:ext uri="{FF2B5EF4-FFF2-40B4-BE49-F238E27FC236}">
                <a16:creationId xmlns:a16="http://schemas.microsoft.com/office/drawing/2014/main" id="{CF5E6E6E-5CB8-EB1C-256F-457A3DD7B0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39C922-7C6A-14C0-AD28-AE84806C36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C0049-896D-4C21-9E67-BF5553796CAA}" type="slidenum">
              <a:rPr lang="en-US" smtClean="0"/>
              <a:t>‹#›</a:t>
            </a:fld>
            <a:endParaRPr lang="en-US"/>
          </a:p>
        </p:txBody>
      </p:sp>
    </p:spTree>
    <p:extLst>
      <p:ext uri="{BB962C8B-B14F-4D97-AF65-F5344CB8AC3E}">
        <p14:creationId xmlns:p14="http://schemas.microsoft.com/office/powerpoint/2010/main" val="653429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pi.wi.gov/accountability/report-card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ocs.legis.wisconsin.gov/2021/related/acts/89.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pi.wi.gov/sites/default/files/imce/parental-education-options/Choice/Student_Application_Webpage/mpcp_2023-24_school_list.pdf" TargetMode="External"/><Relationship Id="rId2" Type="http://schemas.openxmlformats.org/officeDocument/2006/relationships/hyperlink" Target="https://dpi.wi.gov/parental-education-options/choice-programs/student-applications" TargetMode="External"/><Relationship Id="rId1" Type="http://schemas.openxmlformats.org/officeDocument/2006/relationships/slideLayout" Target="../slideLayouts/slideLayout2.xml"/><Relationship Id="rId6" Type="http://schemas.openxmlformats.org/officeDocument/2006/relationships/hyperlink" Target="https://dpi.wi.gov/sites/default/files/imce/parental-education-options/SNSP/snsp_faq_rev._june_2022_parent.pdf" TargetMode="External"/><Relationship Id="rId5" Type="http://schemas.openxmlformats.org/officeDocument/2006/relationships/hyperlink" Target="https://dpi.wi.gov/sites/default/files/imce/parental-education-options/Choice/Student_Application_Webpage/wpcp_2023-24_school_list.pdf" TargetMode="External"/><Relationship Id="rId4" Type="http://schemas.openxmlformats.org/officeDocument/2006/relationships/hyperlink" Target="https://dpi.wi.gov/sites/default/files/imce/parental-education-options/Choice/Student_Application_Webpage/rpcp_2023-24_school_list.pdf"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pi.wi.gov/sites/default/files/imce/sfs/pdf/FY22-ChoiceOptionsFundingTable.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pi.wi.gov/sites/default/files/imce/parental-education-options/Choice/Data_and_Reports/2022-23/2022-23_summary_mpcp_wpcp_rpcp_snsp.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pi.wi.gov/sites/default/files/imce/parental-education-options/SNSP/2020-21_Comparison_Documen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CDEF95-0D0D-CA46-7452-4D43773E234C}"/>
              </a:ext>
            </a:extLst>
          </p:cNvPr>
          <p:cNvSpPr>
            <a:spLocks noGrp="1"/>
          </p:cNvSpPr>
          <p:nvPr>
            <p:ph type="ctrTitle"/>
          </p:nvPr>
        </p:nvSpPr>
        <p:spPr>
          <a:xfrm>
            <a:off x="643468" y="643467"/>
            <a:ext cx="4620584" cy="4567137"/>
          </a:xfrm>
        </p:spPr>
        <p:txBody>
          <a:bodyPr>
            <a:normAutofit/>
          </a:bodyPr>
          <a:lstStyle/>
          <a:p>
            <a:pPr algn="l"/>
            <a:r>
              <a:rPr lang="en-US" sz="3700" b="1" kern="100">
                <a:effectLst/>
                <a:latin typeface="Arial" panose="020B0604020202020204" pitchFamily="34" charset="0"/>
                <a:ea typeface="Calibri" panose="020F0502020204030204" pitchFamily="34" charset="0"/>
                <a:cs typeface="Times New Roman" panose="02020603050405020304" pitchFamily="18" charset="0"/>
              </a:rPr>
              <a:t>Facts About Public, Private and Charter Schools, Homeschooling, Vouchers and Accountability </a:t>
            </a:r>
            <a:br>
              <a:rPr lang="en-US" sz="3700" kern="100">
                <a:effectLst/>
                <a:latin typeface="Calibri" panose="020F0502020204030204" pitchFamily="34" charset="0"/>
                <a:ea typeface="Calibri" panose="020F0502020204030204" pitchFamily="34" charset="0"/>
                <a:cs typeface="Times New Roman" panose="02020603050405020304" pitchFamily="18" charset="0"/>
              </a:rPr>
            </a:br>
            <a:endParaRPr lang="en-US" sz="3700"/>
          </a:p>
        </p:txBody>
      </p:sp>
      <p:sp>
        <p:nvSpPr>
          <p:cNvPr id="3" name="Subtitle 2">
            <a:extLst>
              <a:ext uri="{FF2B5EF4-FFF2-40B4-BE49-F238E27FC236}">
                <a16:creationId xmlns:a16="http://schemas.microsoft.com/office/drawing/2014/main" id="{675357DE-792F-26FD-26D8-C2A71CDD25C1}"/>
              </a:ext>
            </a:extLst>
          </p:cNvPr>
          <p:cNvSpPr>
            <a:spLocks noGrp="1"/>
          </p:cNvSpPr>
          <p:nvPr>
            <p:ph type="subTitle" idx="1"/>
          </p:nvPr>
        </p:nvSpPr>
        <p:spPr>
          <a:xfrm>
            <a:off x="643467" y="5277684"/>
            <a:ext cx="4620584" cy="775494"/>
          </a:xfrm>
        </p:spPr>
        <p:txBody>
          <a:bodyPr>
            <a:normAutofit/>
          </a:bodyPr>
          <a:lstStyle/>
          <a:p>
            <a:pPr algn="l"/>
            <a:r>
              <a:rPr lang="en-US" sz="2000"/>
              <a:t>AAUW Wisconsin</a:t>
            </a:r>
          </a:p>
          <a:p>
            <a:pPr algn="l"/>
            <a:r>
              <a:rPr lang="en-US" sz="2000"/>
              <a:t>October 2023</a:t>
            </a:r>
          </a:p>
        </p:txBody>
      </p:sp>
      <p:pic>
        <p:nvPicPr>
          <p:cNvPr id="5" name="Picture 4">
            <a:extLst>
              <a:ext uri="{FF2B5EF4-FFF2-40B4-BE49-F238E27FC236}">
                <a16:creationId xmlns:a16="http://schemas.microsoft.com/office/drawing/2014/main" id="{EA60DC98-1C99-EA26-87DA-CE0943E39C58}"/>
              </a:ext>
            </a:extLst>
          </p:cNvPr>
          <p:cNvPicPr>
            <a:picLocks noChangeAspect="1"/>
          </p:cNvPicPr>
          <p:nvPr/>
        </p:nvPicPr>
        <p:blipFill rotWithShape="1">
          <a:blip r:embed="rId2"/>
          <a:srcRect l="19069" r="2311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956737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67997FF-9978-AA42-33A7-EE538292DB01}"/>
              </a:ext>
            </a:extLst>
          </p:cNvPr>
          <p:cNvSpPr>
            <a:spLocks noGrp="1"/>
          </p:cNvSpPr>
          <p:nvPr>
            <p:ph type="title"/>
          </p:nvPr>
        </p:nvSpPr>
        <p:spPr>
          <a:xfrm>
            <a:off x="838200" y="401221"/>
            <a:ext cx="10515600" cy="1348065"/>
          </a:xfrm>
        </p:spPr>
        <p:txBody>
          <a:bodyPr>
            <a:normAutofit/>
          </a:bodyPr>
          <a:lstStyle/>
          <a:p>
            <a:r>
              <a:rPr lang="en-US" sz="5400">
                <a:solidFill>
                  <a:srgbClr val="FFFFFF"/>
                </a:solidFill>
              </a:rPr>
              <a:t>Staff requirements</a:t>
            </a:r>
          </a:p>
        </p:txBody>
      </p:sp>
      <p:sp>
        <p:nvSpPr>
          <p:cNvPr id="3" name="Content Placeholder 2">
            <a:extLst>
              <a:ext uri="{FF2B5EF4-FFF2-40B4-BE49-F238E27FC236}">
                <a16:creationId xmlns:a16="http://schemas.microsoft.com/office/drawing/2014/main" id="{6064FD82-E7CE-92D0-2AD6-6FA612189407}"/>
              </a:ext>
            </a:extLst>
          </p:cNvPr>
          <p:cNvSpPr>
            <a:spLocks noGrp="1"/>
          </p:cNvSpPr>
          <p:nvPr>
            <p:ph idx="1"/>
          </p:nvPr>
        </p:nvSpPr>
        <p:spPr>
          <a:xfrm>
            <a:off x="838200" y="2586789"/>
            <a:ext cx="10515600" cy="3590174"/>
          </a:xfrm>
        </p:spPr>
        <p:txBody>
          <a:bodyPr>
            <a:normAutofit/>
          </a:bodyPr>
          <a:lstStyle/>
          <a:p>
            <a:r>
              <a:rPr lang="en-US" sz="1700" kern="100" dirty="0">
                <a:effectLst/>
                <a:latin typeface="Roboto" panose="02000000000000000000" pitchFamily="2" charset="0"/>
                <a:ea typeface="Roboto" panose="02000000000000000000" pitchFamily="2" charset="0"/>
                <a:cs typeface="Roboto" panose="02000000000000000000" pitchFamily="2" charset="0"/>
              </a:rPr>
              <a:t>School administrators must undergo financial training and have at least a</a:t>
            </a:r>
            <a:r>
              <a:rPr lang="en-US" sz="1700" b="1" kern="100" dirty="0">
                <a:effectLst/>
                <a:latin typeface="Roboto" panose="02000000000000000000" pitchFamily="2" charset="0"/>
                <a:ea typeface="Roboto" panose="02000000000000000000" pitchFamily="2" charset="0"/>
                <a:cs typeface="Roboto" panose="02000000000000000000" pitchFamily="2" charset="0"/>
              </a:rPr>
              <a:t> bachelor’s degree </a:t>
            </a:r>
            <a:r>
              <a:rPr lang="en-US" sz="1700" kern="100" dirty="0">
                <a:effectLst/>
                <a:latin typeface="Roboto" panose="02000000000000000000" pitchFamily="2" charset="0"/>
                <a:ea typeface="Roboto" panose="02000000000000000000" pitchFamily="2" charset="0"/>
                <a:cs typeface="Roboto" panose="02000000000000000000" pitchFamily="2" charset="0"/>
              </a:rPr>
              <a:t>from an accredited institution of higher education to be employed by a voucher school. </a:t>
            </a:r>
          </a:p>
          <a:p>
            <a:r>
              <a:rPr lang="en-US" sz="1700" kern="100" dirty="0">
                <a:effectLst/>
                <a:latin typeface="Roboto" panose="02000000000000000000" pitchFamily="2" charset="0"/>
                <a:ea typeface="Roboto" panose="02000000000000000000" pitchFamily="2" charset="0"/>
                <a:cs typeface="Roboto" panose="02000000000000000000" pitchFamily="2" charset="0"/>
              </a:rPr>
              <a:t>Teachers must have a bachelor’s degree from an accredited institution of higher education and teacher aides must have received a high school diploma or been granted a GED or HSED.  </a:t>
            </a:r>
          </a:p>
          <a:p>
            <a:r>
              <a:rPr lang="en-US" sz="1700" kern="100" dirty="0">
                <a:effectLst/>
                <a:latin typeface="Roboto" panose="02000000000000000000" pitchFamily="2" charset="0"/>
                <a:ea typeface="Roboto" panose="02000000000000000000" pitchFamily="2" charset="0"/>
                <a:cs typeface="Roboto" panose="02000000000000000000" pitchFamily="2" charset="0"/>
              </a:rPr>
              <a:t>Public school administrators and teachers must be licensed by the Wisconsin Department Public of Instruction and typically have an education degree from an accredited institution of higher education.  </a:t>
            </a:r>
          </a:p>
          <a:p>
            <a:r>
              <a:rPr lang="en-US" sz="1700" kern="100" dirty="0">
                <a:effectLst/>
                <a:latin typeface="Roboto" panose="02000000000000000000" pitchFamily="2" charset="0"/>
                <a:ea typeface="Roboto" panose="02000000000000000000" pitchFamily="2" charset="0"/>
                <a:cs typeface="Roboto" panose="02000000000000000000" pitchFamily="2" charset="0"/>
              </a:rPr>
              <a:t>Private schools are not obligated to employ only licensed or certified teachers.  </a:t>
            </a:r>
          </a:p>
          <a:p>
            <a:r>
              <a:rPr lang="en-US" sz="1700" kern="100" dirty="0">
                <a:effectLst/>
                <a:latin typeface="Roboto" panose="02000000000000000000" pitchFamily="2" charset="0"/>
                <a:ea typeface="Roboto" panose="02000000000000000000" pitchFamily="2" charset="0"/>
                <a:cs typeface="Roboto" panose="02000000000000000000" pitchFamily="2" charset="0"/>
              </a:rPr>
              <a:t>Beginning in the 2018-19 school year, Choice schools were required to conduct criminal background checks of its employees and exclude from employment anyone not permitted to hold a teaching license as a result of an offense or anyone believed to pose a threat to the safety of others. If a school fails to comply with this requirement, it may be terminated from the Choice programs.</a:t>
            </a:r>
          </a:p>
          <a:p>
            <a:endParaRPr lang="en-US" sz="1700" dirty="0"/>
          </a:p>
        </p:txBody>
      </p:sp>
    </p:spTree>
    <p:extLst>
      <p:ext uri="{BB962C8B-B14F-4D97-AF65-F5344CB8AC3E}">
        <p14:creationId xmlns:p14="http://schemas.microsoft.com/office/powerpoint/2010/main" val="2254874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0CB7FD-CE0A-FAB6-1367-CED65A8B9A5E}"/>
              </a:ext>
            </a:extLst>
          </p:cNvPr>
          <p:cNvSpPr>
            <a:spLocks noGrp="1"/>
          </p:cNvSpPr>
          <p:nvPr>
            <p:ph type="title"/>
          </p:nvPr>
        </p:nvSpPr>
        <p:spPr>
          <a:xfrm>
            <a:off x="838200" y="365125"/>
            <a:ext cx="10515600" cy="1325563"/>
          </a:xfrm>
        </p:spPr>
        <p:txBody>
          <a:bodyPr>
            <a:normAutofit/>
          </a:bodyPr>
          <a:lstStyle/>
          <a:p>
            <a:r>
              <a:rPr lang="en-US" sz="5000"/>
              <a:t>Accountability Requirements and Data</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470473C-3885-C6B7-BA1A-D681EBB3B4DF}"/>
              </a:ext>
            </a:extLst>
          </p:cNvPr>
          <p:cNvSpPr>
            <a:spLocks noGrp="1"/>
          </p:cNvSpPr>
          <p:nvPr>
            <p:ph idx="1"/>
          </p:nvPr>
        </p:nvSpPr>
        <p:spPr>
          <a:xfrm>
            <a:off x="838200" y="1929384"/>
            <a:ext cx="10515600" cy="4251960"/>
          </a:xfrm>
        </p:spPr>
        <p:txBody>
          <a:bodyPr>
            <a:normAutofit/>
          </a:bodyPr>
          <a:lstStyle/>
          <a:p>
            <a:pPr marL="342900" marR="0" lvl="0" indent="-342900">
              <a:spcBef>
                <a:spcPts val="0"/>
              </a:spcBef>
              <a:spcAft>
                <a:spcPts val="750"/>
              </a:spcAft>
              <a:buFont typeface="Symbol" panose="05050102010706020507" pitchFamily="18" charset="2"/>
              <a:buChar char=""/>
            </a:pP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Beginning with the 2021- 2022, schools with 20 or more students participating in any of Wisconsin’s parental choice programs must administer the state examinations to participating students in the same grades and subject areas as Wisconsin’s public school students, as follows:</a:t>
            </a: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spcAft>
                <a:spcPts val="800"/>
              </a:spcAft>
            </a:pP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Wisconsin Forward Exam for English Language Arts and Mathematics assessments in the spring for grades 3‑8.</a:t>
            </a: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spcAft>
                <a:spcPts val="800"/>
              </a:spcAft>
            </a:pP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Wisconsin Forward Exam for Science in the spring for grades 4 and 8.</a:t>
            </a: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spcAft>
                <a:spcPts val="800"/>
              </a:spcAft>
            </a:pP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Wisconsin Forward Exam for Social Studies in the spring for grades 4, 8, and 10.</a:t>
            </a: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spcAft>
                <a:spcPts val="800"/>
              </a:spcAft>
            </a:pP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ACT Aspire™ in spring for grades 9 and 10</a:t>
            </a: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spcAft>
                <a:spcPts val="800"/>
              </a:spcAft>
            </a:pP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The ACT</a:t>
            </a:r>
            <a:r>
              <a:rPr lang="en-US" sz="1700" kern="0" baseline="30000" dirty="0">
                <a:effectLst/>
                <a:latin typeface="Roboto" panose="02000000000000000000" pitchFamily="2" charset="0"/>
                <a:ea typeface="Times New Roman" panose="02020603050405020304" pitchFamily="18" charset="0"/>
                <a:cs typeface="Times New Roman" panose="02020603050405020304" pitchFamily="18" charset="0"/>
              </a:rPr>
              <a:t>®</a:t>
            </a: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 and ACT WorkKeys</a:t>
            </a:r>
            <a:r>
              <a:rPr lang="en-US" sz="1700" kern="0" baseline="30000" dirty="0">
                <a:effectLst/>
                <a:latin typeface="Roboto" panose="02000000000000000000" pitchFamily="2" charset="0"/>
                <a:ea typeface="Times New Roman" panose="02020603050405020304" pitchFamily="18" charset="0"/>
                <a:cs typeface="Times New Roman" panose="02020603050405020304" pitchFamily="18" charset="0"/>
              </a:rPr>
              <a:t>®</a:t>
            </a: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 in the spring for grade 11</a:t>
            </a: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spcAft>
                <a:spcPts val="800"/>
              </a:spcAft>
            </a:pP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The state civics exam in high school.</a:t>
            </a:r>
          </a:p>
          <a:p>
            <a:pPr lvl="1">
              <a:spcBef>
                <a:spcPts val="0"/>
              </a:spcBef>
              <a:spcAft>
                <a:spcPts val="800"/>
              </a:spcAft>
            </a:pPr>
            <a:endParaRPr lang="en-US" sz="1700" kern="0" dirty="0">
              <a:effectLst/>
              <a:latin typeface="Roboto" panose="02000000000000000000" pitchFamily="2" charset="0"/>
              <a:ea typeface="Times New Roman" panose="02020603050405020304" pitchFamily="18" charset="0"/>
              <a:cs typeface="Times New Roman" panose="02020603050405020304" pitchFamily="18" charset="0"/>
            </a:endParaRPr>
          </a:p>
          <a:p>
            <a:pPr>
              <a:spcBef>
                <a:spcPts val="0"/>
              </a:spcBef>
              <a:spcAft>
                <a:spcPts val="800"/>
              </a:spcAft>
            </a:pPr>
            <a:r>
              <a:rPr lang="en-US" sz="1700" kern="0" dirty="0">
                <a:latin typeface="Roboto" panose="02000000000000000000" pitchFamily="2" charset="0"/>
                <a:ea typeface="Calibri" panose="020F0502020204030204" pitchFamily="34" charset="0"/>
                <a:cs typeface="Times New Roman" panose="02020603050405020304" pitchFamily="18" charset="0"/>
              </a:rPr>
              <a:t>School Report Card data and achievement scores can be found at </a:t>
            </a:r>
            <a:r>
              <a:rPr lang="en-US" sz="1700" dirty="0">
                <a:hlinkClick r:id="rId2"/>
              </a:rPr>
              <a:t>Report Cards Home | Wisconsin Department of Public Instruction</a:t>
            </a: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700" dirty="0"/>
          </a:p>
        </p:txBody>
      </p:sp>
    </p:spTree>
    <p:extLst>
      <p:ext uri="{BB962C8B-B14F-4D97-AF65-F5344CB8AC3E}">
        <p14:creationId xmlns:p14="http://schemas.microsoft.com/office/powerpoint/2010/main" val="2838354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76C48A-7AA0-ED8B-1A14-CAE72B02CF0A}"/>
              </a:ext>
            </a:extLst>
          </p:cNvPr>
          <p:cNvSpPr>
            <a:spLocks noGrp="1"/>
          </p:cNvSpPr>
          <p:nvPr>
            <p:ph type="title"/>
          </p:nvPr>
        </p:nvSpPr>
        <p:spPr>
          <a:xfrm>
            <a:off x="838200" y="365125"/>
            <a:ext cx="10515600" cy="1325563"/>
          </a:xfrm>
        </p:spPr>
        <p:txBody>
          <a:bodyPr>
            <a:normAutofit/>
          </a:bodyPr>
          <a:lstStyle/>
          <a:p>
            <a:r>
              <a:rPr lang="en-US" sz="4200"/>
              <a:t>Information for the Public-Financial Information Portal</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07C49B-CDB1-2C57-70AD-C7CADA691520}"/>
              </a:ext>
            </a:extLst>
          </p:cNvPr>
          <p:cNvSpPr>
            <a:spLocks noGrp="1"/>
          </p:cNvSpPr>
          <p:nvPr>
            <p:ph idx="1"/>
          </p:nvPr>
        </p:nvSpPr>
        <p:spPr>
          <a:xfrm>
            <a:off x="838200" y="1929384"/>
            <a:ext cx="10515600" cy="4251960"/>
          </a:xfrm>
        </p:spPr>
        <p:txBody>
          <a:bodyPr>
            <a:normAutofit/>
          </a:bodyPr>
          <a:lstStyle/>
          <a:p>
            <a:pPr marL="0" indent="0">
              <a:buNone/>
            </a:pPr>
            <a:r>
              <a:rPr lang="en-US" sz="2000" dirty="0">
                <a:effectLst/>
                <a:latin typeface="Roboto" panose="02000000000000000000" pitchFamily="2" charset="0"/>
                <a:ea typeface="Times New Roman" panose="02020603050405020304" pitchFamily="18" charset="0"/>
              </a:rPr>
              <a:t>A</a:t>
            </a:r>
            <a:r>
              <a:rPr lang="en-US" sz="2000" u="none" strike="noStrike" dirty="0">
                <a:effectLst/>
                <a:latin typeface="Roboto" panose="02000000000000000000" pitchFamily="2" charset="0"/>
                <a:ea typeface="Times New Roman" panose="02020603050405020304" pitchFamily="18" charset="0"/>
                <a:hlinkClick r:id="rId2"/>
              </a:rPr>
              <a:t> GOP bill signed by Gov. Tony Evers in 2021 </a:t>
            </a:r>
            <a:r>
              <a:rPr lang="en-US" sz="2000" dirty="0">
                <a:effectLst/>
                <a:latin typeface="Roboto" panose="02000000000000000000" pitchFamily="2" charset="0"/>
                <a:ea typeface="Times New Roman" panose="02020603050405020304" pitchFamily="18" charset="0"/>
              </a:rPr>
              <a:t>created an 11-member advisory committee and called for a "financial information portal." </a:t>
            </a:r>
          </a:p>
          <a:p>
            <a:r>
              <a:rPr lang="en-US" sz="2000" dirty="0">
                <a:effectLst/>
                <a:latin typeface="Roboto" panose="02000000000000000000" pitchFamily="2" charset="0"/>
                <a:ea typeface="Times New Roman" panose="02020603050405020304" pitchFamily="18" charset="0"/>
              </a:rPr>
              <a:t>The dashboard is designed to give taxpayers easy access to financial information about individual school and school district spending. </a:t>
            </a:r>
          </a:p>
          <a:p>
            <a:r>
              <a:rPr lang="en-US" sz="2000" dirty="0">
                <a:effectLst/>
                <a:latin typeface="Roboto" panose="02000000000000000000" pitchFamily="2" charset="0"/>
                <a:ea typeface="Times New Roman" panose="02020603050405020304" pitchFamily="18" charset="0"/>
              </a:rPr>
              <a:t>It must include the total amount of local, state and federal funding received; cost per pupil; and how funds are distributed. </a:t>
            </a:r>
          </a:p>
          <a:p>
            <a:r>
              <a:rPr lang="en-US" sz="2000" dirty="0">
                <a:effectLst/>
                <a:latin typeface="Roboto" panose="02000000000000000000" pitchFamily="2" charset="0"/>
                <a:ea typeface="Times New Roman" panose="02020603050405020304" pitchFamily="18" charset="0"/>
              </a:rPr>
              <a:t>T</a:t>
            </a:r>
            <a:r>
              <a:rPr lang="en-US" sz="2000" spc="15" dirty="0">
                <a:effectLst/>
                <a:latin typeface="Roboto" panose="02000000000000000000" pitchFamily="2" charset="0"/>
                <a:ea typeface="Times New Roman" panose="02020603050405020304" pitchFamily="18" charset="0"/>
                <a:cs typeface="Arial" panose="020B0604020202020204" pitchFamily="34" charset="0"/>
              </a:rPr>
              <a:t>he proposal for the dashboard also included information about the impact of voucher schools on public school including:</a:t>
            </a:r>
          </a:p>
          <a:p>
            <a:pPr lvl="1"/>
            <a:r>
              <a:rPr lang="en-US" sz="2000" spc="15" dirty="0">
                <a:effectLst/>
                <a:latin typeface="Roboto" panose="02000000000000000000" pitchFamily="2" charset="0"/>
                <a:ea typeface="Times New Roman" panose="02020603050405020304" pitchFamily="18" charset="0"/>
                <a:cs typeface="Arial" panose="020B0604020202020204" pitchFamily="34" charset="0"/>
              </a:rPr>
              <a:t>How much available revenue is spent on non-public school students</a:t>
            </a:r>
          </a:p>
          <a:p>
            <a:pPr lvl="1"/>
            <a:r>
              <a:rPr lang="en-US" sz="2000" spc="15" dirty="0">
                <a:latin typeface="Roboto" panose="02000000000000000000" pitchFamily="2" charset="0"/>
                <a:ea typeface="Times New Roman" panose="02020603050405020304" pitchFamily="18" charset="0"/>
                <a:cs typeface="Arial" panose="020B0604020202020204" pitchFamily="34" charset="0"/>
              </a:rPr>
              <a:t>H</a:t>
            </a:r>
            <a:r>
              <a:rPr lang="en-US" sz="2000" spc="15" dirty="0">
                <a:effectLst/>
                <a:latin typeface="Roboto" panose="02000000000000000000" pitchFamily="2" charset="0"/>
                <a:ea typeface="Times New Roman" panose="02020603050405020304" pitchFamily="18" charset="0"/>
                <a:cs typeface="Arial" panose="020B0604020202020204" pitchFamily="34" charset="0"/>
              </a:rPr>
              <a:t>ow much of school district participants’ tax levy goes toward private voucher and independent charter schools </a:t>
            </a:r>
          </a:p>
          <a:p>
            <a:pPr lvl="1"/>
            <a:r>
              <a:rPr lang="en-US" sz="2000" spc="15" dirty="0">
                <a:latin typeface="Roboto" panose="02000000000000000000" pitchFamily="2" charset="0"/>
                <a:ea typeface="Times New Roman" panose="02020603050405020304" pitchFamily="18" charset="0"/>
                <a:cs typeface="Arial" panose="020B0604020202020204" pitchFamily="34" charset="0"/>
              </a:rPr>
              <a:t>H</a:t>
            </a:r>
            <a:r>
              <a:rPr lang="en-US" sz="2000" spc="15" dirty="0">
                <a:effectLst/>
                <a:latin typeface="Roboto" panose="02000000000000000000" pitchFamily="2" charset="0"/>
                <a:ea typeface="Times New Roman" panose="02020603050405020304" pitchFamily="18" charset="0"/>
                <a:cs typeface="Arial" panose="020B0604020202020204" pitchFamily="34" charset="0"/>
              </a:rPr>
              <a:t>ow much aid toward public school students is reduced </a:t>
            </a:r>
          </a:p>
        </p:txBody>
      </p:sp>
    </p:spTree>
    <p:extLst>
      <p:ext uri="{BB962C8B-B14F-4D97-AF65-F5344CB8AC3E}">
        <p14:creationId xmlns:p14="http://schemas.microsoft.com/office/powerpoint/2010/main" val="2492002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55B2A6-B0BD-2DE9-0646-0D267D0E53C5}"/>
              </a:ext>
            </a:extLst>
          </p:cNvPr>
          <p:cNvSpPr>
            <a:spLocks noGrp="1"/>
          </p:cNvSpPr>
          <p:nvPr>
            <p:ph type="title"/>
          </p:nvPr>
        </p:nvSpPr>
        <p:spPr>
          <a:xfrm>
            <a:off x="841248" y="334644"/>
            <a:ext cx="10509504" cy="1076914"/>
          </a:xfrm>
        </p:spPr>
        <p:txBody>
          <a:bodyPr anchor="ctr">
            <a:normAutofit/>
          </a:bodyPr>
          <a:lstStyle/>
          <a:p>
            <a:r>
              <a:rPr lang="en-US" sz="4000" dirty="0"/>
              <a:t>How Much $ Does Your District Spend?</a:t>
            </a:r>
          </a:p>
        </p:txBody>
      </p:sp>
      <p:sp>
        <p:nvSpPr>
          <p:cNvPr id="14" name="Rectangle 13">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85F2FBA-953E-223E-5CBE-5768A1FA6AFC}"/>
              </a:ext>
            </a:extLst>
          </p:cNvPr>
          <p:cNvSpPr>
            <a:spLocks noGrp="1"/>
          </p:cNvSpPr>
          <p:nvPr>
            <p:ph idx="1"/>
          </p:nvPr>
        </p:nvSpPr>
        <p:spPr>
          <a:xfrm>
            <a:off x="838200" y="1831295"/>
            <a:ext cx="10506456" cy="4347554"/>
          </a:xfrm>
        </p:spPr>
        <p:txBody>
          <a:bodyPr/>
          <a:lstStyle/>
          <a:p>
            <a:pPr marL="226314" indent="-226314" defTabSz="905256">
              <a:spcBef>
                <a:spcPts val="990"/>
              </a:spcBef>
            </a:pPr>
            <a:r>
              <a:rPr lang="en-US" sz="1782" kern="100" dirty="0">
                <a:solidFill>
                  <a:srgbClr val="000000"/>
                </a:solidFill>
                <a:latin typeface="Roboto" panose="02000000000000000000" pitchFamily="2" charset="0"/>
                <a:ea typeface="+mn-ea"/>
                <a:cs typeface="Calibri" panose="020F0502020204030204" pitchFamily="34" charset="0"/>
              </a:rPr>
              <a:t>How much money does your school district spend on voucher payments? How does that impact students in your local school district?  </a:t>
            </a:r>
          </a:p>
          <a:p>
            <a:pPr marL="678942" lvl="1" indent="-226314" defTabSz="905256">
              <a:spcBef>
                <a:spcPts val="495"/>
              </a:spcBef>
            </a:pPr>
            <a:r>
              <a:rPr lang="en-US" sz="1386" kern="100" dirty="0">
                <a:solidFill>
                  <a:srgbClr val="000000"/>
                </a:solidFill>
                <a:latin typeface="Roboto" panose="02000000000000000000" pitchFamily="2" charset="0"/>
                <a:ea typeface="+mn-ea"/>
                <a:cs typeface="Calibri" panose="020F0502020204030204" pitchFamily="34" charset="0"/>
              </a:rPr>
              <a:t>Contact the District Office of your school district and ask for a copy of the Proposed Budget which is presented at the Annual Meeting.  </a:t>
            </a:r>
          </a:p>
          <a:p>
            <a:pPr marL="678942" lvl="1" indent="-226314" defTabSz="905256">
              <a:spcBef>
                <a:spcPts val="495"/>
              </a:spcBef>
            </a:pPr>
            <a:r>
              <a:rPr lang="en-US" sz="1386" kern="100" dirty="0">
                <a:solidFill>
                  <a:srgbClr val="000000"/>
                </a:solidFill>
                <a:latin typeface="Roboto" panose="02000000000000000000" pitchFamily="2" charset="0"/>
                <a:ea typeface="+mn-ea"/>
                <a:cs typeface="Calibri" panose="020F0502020204030204" pitchFamily="34" charset="0"/>
              </a:rPr>
              <a:t>There will be a line item which specifically denotes money being spent on the Private School Voucher Program.  This will usually be found in the Non Salary Budget section under District Wide Programs. </a:t>
            </a:r>
            <a:endParaRPr lang="en-US" sz="1386" kern="100" dirty="0">
              <a:solidFill>
                <a:schemeClr val="tx1"/>
              </a:solidFill>
              <a:latin typeface="Calibri" panose="020F0502020204030204" pitchFamily="34" charset="0"/>
              <a:ea typeface="+mn-ea"/>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883C1F8E-F077-CC64-8454-75DD40F04902}"/>
              </a:ext>
            </a:extLst>
          </p:cNvPr>
          <p:cNvPicPr>
            <a:picLocks noChangeAspect="1"/>
          </p:cNvPicPr>
          <p:nvPr/>
        </p:nvPicPr>
        <p:blipFill>
          <a:blip r:embed="rId2"/>
          <a:stretch>
            <a:fillRect/>
          </a:stretch>
        </p:blipFill>
        <p:spPr>
          <a:xfrm>
            <a:off x="1394640" y="4695250"/>
            <a:ext cx="8893373" cy="932061"/>
          </a:xfrm>
          <a:prstGeom prst="rect">
            <a:avLst/>
          </a:prstGeom>
        </p:spPr>
      </p:pic>
      <p:sp>
        <p:nvSpPr>
          <p:cNvPr id="5" name="TextBox 4">
            <a:extLst>
              <a:ext uri="{FF2B5EF4-FFF2-40B4-BE49-F238E27FC236}">
                <a16:creationId xmlns:a16="http://schemas.microsoft.com/office/drawing/2014/main" id="{712A51BF-3A79-1B9A-5C30-E9A936A5A41B}"/>
              </a:ext>
            </a:extLst>
          </p:cNvPr>
          <p:cNvSpPr txBox="1"/>
          <p:nvPr/>
        </p:nvSpPr>
        <p:spPr>
          <a:xfrm>
            <a:off x="2972253" y="3820567"/>
            <a:ext cx="5527771" cy="369011"/>
          </a:xfrm>
          <a:prstGeom prst="rect">
            <a:avLst/>
          </a:prstGeom>
          <a:noFill/>
        </p:spPr>
        <p:txBody>
          <a:bodyPr wrap="square" rtlCol="0">
            <a:spAutoFit/>
          </a:bodyPr>
          <a:lstStyle/>
          <a:p>
            <a:pPr defTabSz="905256">
              <a:spcAft>
                <a:spcPts val="600"/>
              </a:spcAft>
            </a:pPr>
            <a:r>
              <a:rPr lang="en-US" sz="1782" kern="1200">
                <a:solidFill>
                  <a:schemeClr val="tx1"/>
                </a:solidFill>
                <a:latin typeface="+mn-lt"/>
                <a:ea typeface="+mn-ea"/>
                <a:cs typeface="+mn-cs"/>
              </a:rPr>
              <a:t>Sample line item highlighted from a Wisconsin district</a:t>
            </a:r>
            <a:endParaRPr lang="en-US"/>
          </a:p>
        </p:txBody>
      </p:sp>
      <p:graphicFrame>
        <p:nvGraphicFramePr>
          <p:cNvPr id="7" name="Table 6">
            <a:extLst>
              <a:ext uri="{FF2B5EF4-FFF2-40B4-BE49-F238E27FC236}">
                <a16:creationId xmlns:a16="http://schemas.microsoft.com/office/drawing/2014/main" id="{55F41D50-2F26-99E6-504C-549AA957A3F3}"/>
              </a:ext>
            </a:extLst>
          </p:cNvPr>
          <p:cNvGraphicFramePr>
            <a:graphicFrameLocks noGrp="1"/>
          </p:cNvGraphicFramePr>
          <p:nvPr>
            <p:extLst>
              <p:ext uri="{D42A27DB-BD31-4B8C-83A1-F6EECF244321}">
                <p14:modId xmlns:p14="http://schemas.microsoft.com/office/powerpoint/2010/main" val="2429303570"/>
              </p:ext>
            </p:extLst>
          </p:nvPr>
        </p:nvGraphicFramePr>
        <p:xfrm>
          <a:off x="1475968" y="4257155"/>
          <a:ext cx="8819712" cy="518160"/>
        </p:xfrm>
        <a:graphic>
          <a:graphicData uri="http://schemas.openxmlformats.org/drawingml/2006/table">
            <a:tbl>
              <a:tblPr firstRow="1" bandRow="1">
                <a:tableStyleId>{5C22544A-7EE6-4342-B048-85BDC9FD1C3A}</a:tableStyleId>
              </a:tblPr>
              <a:tblGrid>
                <a:gridCol w="3650954">
                  <a:extLst>
                    <a:ext uri="{9D8B030D-6E8A-4147-A177-3AD203B41FA5}">
                      <a16:colId xmlns:a16="http://schemas.microsoft.com/office/drawing/2014/main" val="276866785"/>
                    </a:ext>
                  </a:extLst>
                </a:gridCol>
                <a:gridCol w="905854">
                  <a:extLst>
                    <a:ext uri="{9D8B030D-6E8A-4147-A177-3AD203B41FA5}">
                      <a16:colId xmlns:a16="http://schemas.microsoft.com/office/drawing/2014/main" val="2288674527"/>
                    </a:ext>
                  </a:extLst>
                </a:gridCol>
                <a:gridCol w="1204957">
                  <a:extLst>
                    <a:ext uri="{9D8B030D-6E8A-4147-A177-3AD203B41FA5}">
                      <a16:colId xmlns:a16="http://schemas.microsoft.com/office/drawing/2014/main" val="3549646441"/>
                    </a:ext>
                  </a:extLst>
                </a:gridCol>
                <a:gridCol w="1025495">
                  <a:extLst>
                    <a:ext uri="{9D8B030D-6E8A-4147-A177-3AD203B41FA5}">
                      <a16:colId xmlns:a16="http://schemas.microsoft.com/office/drawing/2014/main" val="356556576"/>
                    </a:ext>
                  </a:extLst>
                </a:gridCol>
                <a:gridCol w="1068224">
                  <a:extLst>
                    <a:ext uri="{9D8B030D-6E8A-4147-A177-3AD203B41FA5}">
                      <a16:colId xmlns:a16="http://schemas.microsoft.com/office/drawing/2014/main" val="4001438013"/>
                    </a:ext>
                  </a:extLst>
                </a:gridCol>
                <a:gridCol w="964228">
                  <a:extLst>
                    <a:ext uri="{9D8B030D-6E8A-4147-A177-3AD203B41FA5}">
                      <a16:colId xmlns:a16="http://schemas.microsoft.com/office/drawing/2014/main" val="2421562107"/>
                    </a:ext>
                  </a:extLst>
                </a:gridCol>
              </a:tblGrid>
              <a:tr h="370840">
                <a:tc>
                  <a:txBody>
                    <a:bodyPr/>
                    <a:lstStyle/>
                    <a:p>
                      <a:endParaRPr lang="en-US"/>
                    </a:p>
                  </a:txBody>
                  <a:tcPr/>
                </a:tc>
                <a:tc>
                  <a:txBody>
                    <a:bodyPr/>
                    <a:lstStyle/>
                    <a:p>
                      <a:r>
                        <a:rPr lang="en-US" sz="1400" dirty="0"/>
                        <a:t>$ in 2022</a:t>
                      </a:r>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 in 2023</a:t>
                      </a:r>
                    </a:p>
                    <a:p>
                      <a:endParaRPr lang="en-US" sz="100" dirty="0"/>
                    </a:p>
                  </a:txBody>
                  <a:tcPr/>
                </a:tc>
                <a:tc>
                  <a:txBody>
                    <a:bodyPr/>
                    <a:lstStyle/>
                    <a:p>
                      <a:r>
                        <a:rPr lang="en-US" sz="1400" dirty="0"/>
                        <a:t>Amt increase</a:t>
                      </a:r>
                    </a:p>
                  </a:txBody>
                  <a:tcPr/>
                </a:tc>
                <a:tc>
                  <a:txBody>
                    <a:bodyPr/>
                    <a:lstStyle/>
                    <a:p>
                      <a:r>
                        <a:rPr lang="en-US" sz="1400" dirty="0"/>
                        <a:t>% increase</a:t>
                      </a:r>
                    </a:p>
                  </a:txBody>
                  <a:tcPr/>
                </a:tc>
                <a:extLst>
                  <a:ext uri="{0D108BD9-81ED-4DB2-BD59-A6C34878D82A}">
                    <a16:rowId xmlns:a16="http://schemas.microsoft.com/office/drawing/2014/main" val="670869644"/>
                  </a:ext>
                </a:extLst>
              </a:tr>
            </a:tbl>
          </a:graphicData>
        </a:graphic>
      </p:graphicFrame>
    </p:spTree>
    <p:extLst>
      <p:ext uri="{BB962C8B-B14F-4D97-AF65-F5344CB8AC3E}">
        <p14:creationId xmlns:p14="http://schemas.microsoft.com/office/powerpoint/2010/main" val="2041434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1C0B26-DA27-E421-CDF5-198C9E347703}"/>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6100" kern="1200">
                <a:solidFill>
                  <a:schemeClr val="tx1"/>
                </a:solidFill>
                <a:latin typeface="+mj-lt"/>
                <a:ea typeface="+mj-ea"/>
                <a:cs typeface="+mj-cs"/>
              </a:rPr>
              <a:t>Additional Sources and Resources</a:t>
            </a:r>
          </a:p>
        </p:txBody>
      </p:sp>
      <p:sp>
        <p:nvSpPr>
          <p:cNvPr id="18"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923B66D-ABA8-E61E-747A-F9698D643DAC}"/>
              </a:ext>
            </a:extLst>
          </p:cNvPr>
          <p:cNvGraphicFramePr>
            <a:graphicFrameLocks noGrp="1"/>
          </p:cNvGraphicFramePr>
          <p:nvPr>
            <p:ph idx="1"/>
            <p:extLst>
              <p:ext uri="{D42A27DB-BD31-4B8C-83A1-F6EECF244321}">
                <p14:modId xmlns:p14="http://schemas.microsoft.com/office/powerpoint/2010/main" val="2909871985"/>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2980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00F61C-B081-F5EF-1A4B-36549C7D3B48}"/>
              </a:ext>
            </a:extLst>
          </p:cNvPr>
          <p:cNvSpPr>
            <a:spLocks noGrp="1"/>
          </p:cNvSpPr>
          <p:nvPr>
            <p:ph type="title"/>
          </p:nvPr>
        </p:nvSpPr>
        <p:spPr>
          <a:xfrm>
            <a:off x="838200" y="459863"/>
            <a:ext cx="10515600" cy="1004594"/>
          </a:xfrm>
        </p:spPr>
        <p:txBody>
          <a:bodyPr>
            <a:normAutofit/>
          </a:bodyPr>
          <a:lstStyle/>
          <a:p>
            <a:pPr algn="ctr"/>
            <a:r>
              <a:rPr lang="en-US" sz="2100" b="1" kern="1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What is the difference between public schools, charter schools, and private schools?</a:t>
            </a:r>
            <a:br>
              <a:rPr lang="en-US" sz="2100"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US" sz="2100">
              <a:solidFill>
                <a:srgbClr val="FFFFFF"/>
              </a:solidFill>
            </a:endParaRPr>
          </a:p>
        </p:txBody>
      </p:sp>
      <p:sp>
        <p:nvSpPr>
          <p:cNvPr id="12" name="Rectangle: Rounded Corners 11">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DDDC02C-6EC4-A94D-6ED0-3DE12C28ECD3}"/>
              </a:ext>
            </a:extLst>
          </p:cNvPr>
          <p:cNvGraphicFramePr>
            <a:graphicFrameLocks noGrp="1"/>
          </p:cNvGraphicFramePr>
          <p:nvPr>
            <p:ph idx="1"/>
            <p:extLst>
              <p:ext uri="{D42A27DB-BD31-4B8C-83A1-F6EECF244321}">
                <p14:modId xmlns:p14="http://schemas.microsoft.com/office/powerpoint/2010/main" val="3695889148"/>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6621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6CE1F8-AEC5-6D48-7F81-7FA57164B172}"/>
              </a:ext>
            </a:extLst>
          </p:cNvPr>
          <p:cNvSpPr>
            <a:spLocks noGrp="1"/>
          </p:cNvSpPr>
          <p:nvPr>
            <p:ph type="title"/>
          </p:nvPr>
        </p:nvSpPr>
        <p:spPr>
          <a:xfrm>
            <a:off x="838200" y="365125"/>
            <a:ext cx="10515600" cy="1325563"/>
          </a:xfrm>
        </p:spPr>
        <p:txBody>
          <a:bodyPr>
            <a:normAutofit/>
          </a:bodyPr>
          <a:lstStyle/>
          <a:p>
            <a:r>
              <a:rPr lang="en-US" sz="3200" kern="0" dirty="0">
                <a:effectLst/>
                <a:latin typeface="Arial" panose="020B0604020202020204" pitchFamily="34" charset="0"/>
                <a:ea typeface="Times New Roman" panose="02020603050405020304" pitchFamily="18" charset="0"/>
              </a:rPr>
              <a:t>How does homeschooling work?</a:t>
            </a:r>
            <a:endParaRPr lang="en-US" sz="3200" dirty="0"/>
          </a:p>
        </p:txBody>
      </p:sp>
      <p:sp>
        <p:nvSpPr>
          <p:cNvPr id="1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7F578BA-A634-CB96-CB1B-7B5198F2999D}"/>
              </a:ext>
            </a:extLst>
          </p:cNvPr>
          <p:cNvSpPr>
            <a:spLocks noGrp="1"/>
          </p:cNvSpPr>
          <p:nvPr>
            <p:ph idx="1"/>
          </p:nvPr>
        </p:nvSpPr>
        <p:spPr>
          <a:xfrm>
            <a:off x="838200" y="1929384"/>
            <a:ext cx="10515600" cy="4251960"/>
          </a:xfrm>
        </p:spPr>
        <p:txBody>
          <a:bodyPr>
            <a:normAutofit/>
          </a:bodyPr>
          <a:lstStyle/>
          <a:p>
            <a:pPr marR="0" indent="0">
              <a:spcBef>
                <a:spcPts val="0"/>
              </a:spcBef>
              <a:spcAft>
                <a:spcPts val="0"/>
              </a:spcAft>
              <a:buNone/>
            </a:pPr>
            <a:r>
              <a:rPr lang="en-US" sz="1800" kern="0" dirty="0">
                <a:effectLst/>
                <a:latin typeface="Roboto" panose="02000000000000000000" pitchFamily="2" charset="0"/>
                <a:ea typeface="Times New Roman" panose="02020603050405020304" pitchFamily="18" charset="0"/>
                <a:cs typeface="Times New Roman" panose="02020603050405020304" pitchFamily="18" charset="0"/>
              </a:rPr>
              <a:t>Homeschooling in Wisconsin is a home-based private educational program where parents or guardians take full responsibility for their children’s education. </a:t>
            </a:r>
          </a:p>
          <a:p>
            <a:pPr marL="457200" marR="0">
              <a:spcBef>
                <a:spcPts val="0"/>
              </a:spcBef>
              <a:spcAft>
                <a:spcPts val="0"/>
              </a:spcAft>
            </a:pPr>
            <a:endParaRPr lang="en-US" sz="1800" u="none" strike="noStrike" kern="0" dirty="0">
              <a:latin typeface="Roboto" panose="02000000000000000000" pitchFamily="2" charset="0"/>
              <a:ea typeface="Times New Roman" panose="02020603050405020304" pitchFamily="18" charset="0"/>
              <a:cs typeface="Times New Roman" panose="02020603050405020304" pitchFamily="18" charset="0"/>
            </a:endParaRPr>
          </a:p>
          <a:p>
            <a:pPr marL="514350" indent="-285750">
              <a:spcBef>
                <a:spcPts val="0"/>
              </a:spcBef>
            </a:pPr>
            <a:r>
              <a:rPr lang="en-US" sz="1800" u="none" strike="noStrike" kern="0" dirty="0">
                <a:effectLst/>
                <a:latin typeface="Roboto" panose="02000000000000000000" pitchFamily="2" charset="0"/>
                <a:ea typeface="Times New Roman" panose="02020603050405020304" pitchFamily="18" charset="0"/>
                <a:cs typeface="Times New Roman" panose="02020603050405020304" pitchFamily="18" charset="0"/>
              </a:rPr>
              <a:t>Homeschooling parents or guardians </a:t>
            </a:r>
          </a:p>
          <a:p>
            <a:pPr marL="971550" lvl="1" indent="-285750">
              <a:spcBef>
                <a:spcPts val="0"/>
              </a:spcBef>
            </a:pPr>
            <a:r>
              <a:rPr lang="en-US" sz="1800" kern="0" dirty="0">
                <a:latin typeface="Roboto" panose="02000000000000000000" pitchFamily="2" charset="0"/>
                <a:ea typeface="Times New Roman" panose="02020603050405020304" pitchFamily="18" charset="0"/>
                <a:cs typeface="Times New Roman" panose="02020603050405020304" pitchFamily="18" charset="0"/>
              </a:rPr>
              <a:t>M</a:t>
            </a:r>
            <a:r>
              <a:rPr lang="en-US" sz="1800" u="none" strike="noStrike" kern="0" dirty="0">
                <a:effectLst/>
                <a:latin typeface="Roboto" panose="02000000000000000000" pitchFamily="2" charset="0"/>
                <a:ea typeface="Times New Roman" panose="02020603050405020304" pitchFamily="18" charset="0"/>
                <a:cs typeface="Times New Roman" panose="02020603050405020304" pitchFamily="18" charset="0"/>
              </a:rPr>
              <a:t>ust file a form of intent with the Department of Public Instruction</a:t>
            </a:r>
            <a:r>
              <a:rPr lang="en-US" sz="1800" kern="0" dirty="0">
                <a:effectLst/>
                <a:latin typeface="Roboto" panose="02000000000000000000" pitchFamily="2" charset="0"/>
                <a:ea typeface="Times New Roman" panose="02020603050405020304" pitchFamily="18" charset="0"/>
                <a:cs typeface="Times New Roman" panose="02020603050405020304" pitchFamily="18" charset="0"/>
              </a:rPr>
              <a:t> </a:t>
            </a:r>
            <a:r>
              <a:rPr lang="en-US" sz="1800" u="none" strike="noStrike" kern="0" dirty="0">
                <a:effectLst/>
                <a:latin typeface="Roboto" panose="02000000000000000000" pitchFamily="2" charset="0"/>
                <a:ea typeface="Times New Roman" panose="02020603050405020304" pitchFamily="18" charset="0"/>
                <a:cs typeface="Times New Roman" panose="02020603050405020304" pitchFamily="18" charset="0"/>
              </a:rPr>
              <a:t>and provide 875 hours of instruction each school year</a:t>
            </a:r>
            <a:r>
              <a:rPr lang="en-US" sz="1800" kern="0" dirty="0">
                <a:effectLst/>
                <a:latin typeface="Roboto" panose="02000000000000000000" pitchFamily="2" charset="0"/>
                <a:ea typeface="Times New Roman" panose="02020603050405020304" pitchFamily="18" charset="0"/>
                <a:cs typeface="Times New Roman" panose="02020603050405020304" pitchFamily="18" charset="0"/>
              </a:rPr>
              <a:t>. </a:t>
            </a:r>
          </a:p>
          <a:p>
            <a:pPr marL="971550" lvl="1" indent="-285750">
              <a:spcBef>
                <a:spcPts val="0"/>
              </a:spcBef>
            </a:pPr>
            <a:r>
              <a:rPr lang="en-US" sz="1800" u="none" strike="noStrike" kern="0" dirty="0">
                <a:latin typeface="Roboto" panose="02000000000000000000" pitchFamily="2" charset="0"/>
                <a:ea typeface="Times New Roman" panose="02020603050405020304" pitchFamily="18" charset="0"/>
                <a:cs typeface="Times New Roman" panose="02020603050405020304" pitchFamily="18" charset="0"/>
              </a:rPr>
              <a:t>M</a:t>
            </a:r>
            <a:r>
              <a:rPr lang="en-US" sz="1800" u="none" strike="noStrike" kern="0" dirty="0">
                <a:effectLst/>
                <a:latin typeface="Roboto" panose="02000000000000000000" pitchFamily="2" charset="0"/>
                <a:ea typeface="Times New Roman" panose="02020603050405020304" pitchFamily="18" charset="0"/>
                <a:cs typeface="Times New Roman" panose="02020603050405020304" pitchFamily="18" charset="0"/>
              </a:rPr>
              <a:t>ust teach the required subjects and provide a sequentially progressive curriculum</a:t>
            </a:r>
            <a:r>
              <a:rPr lang="en-US" sz="1800" kern="0" dirty="0">
                <a:effectLst/>
                <a:latin typeface="Roboto" panose="02000000000000000000" pitchFamily="2" charset="0"/>
                <a:ea typeface="Times New Roman" panose="02020603050405020304" pitchFamily="18" charset="0"/>
                <a:cs typeface="Times New Roman" panose="02020603050405020304" pitchFamily="18" charset="0"/>
              </a:rPr>
              <a:t>. </a:t>
            </a:r>
          </a:p>
          <a:p>
            <a:pPr marL="457200" marR="0">
              <a:spcBef>
                <a:spcPts val="0"/>
              </a:spcBef>
              <a:spcAft>
                <a:spcPts val="0"/>
              </a:spcAft>
            </a:pPr>
            <a:endParaRPr lang="en-US" sz="1800" u="none" strike="noStrike" kern="0" dirty="0">
              <a:effectLst/>
              <a:latin typeface="Roboto" panose="02000000000000000000" pitchFamily="2"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sz="1800" u="none" strike="noStrike" kern="0" dirty="0">
                <a:effectLst/>
                <a:latin typeface="Roboto" panose="02000000000000000000" pitchFamily="2" charset="0"/>
                <a:ea typeface="Times New Roman" panose="02020603050405020304" pitchFamily="18" charset="0"/>
                <a:cs typeface="Times New Roman" panose="02020603050405020304" pitchFamily="18" charset="0"/>
              </a:rPr>
              <a:t>Homeschooling teachers do not need to be certified</a:t>
            </a:r>
            <a:r>
              <a:rPr lang="en-US" sz="1800" kern="0" dirty="0">
                <a:effectLst/>
                <a:latin typeface="Roboto" panose="02000000000000000000" pitchFamily="2" charset="0"/>
                <a:ea typeface="Times New Roman" panose="02020603050405020304" pitchFamily="18" charset="0"/>
                <a:cs typeface="Times New Roman" panose="02020603050405020304" pitchFamily="18" charset="0"/>
              </a:rPr>
              <a:t> </a:t>
            </a:r>
            <a:r>
              <a:rPr lang="en-US" sz="1800" u="none" strike="noStrike" kern="0" dirty="0">
                <a:effectLst/>
                <a:latin typeface="Roboto" panose="02000000000000000000" pitchFamily="2" charset="0"/>
                <a:ea typeface="Times New Roman" panose="02020603050405020304" pitchFamily="18" charset="0"/>
                <a:cs typeface="Times New Roman" panose="02020603050405020304" pitchFamily="18" charset="0"/>
              </a:rPr>
              <a:t>and homeschooling families can decide their own schedule, curriculum, testing, and record keeping.</a:t>
            </a:r>
            <a:r>
              <a:rPr lang="en-US" sz="1800" kern="0" dirty="0">
                <a:effectLst/>
                <a:latin typeface="Roboto" panose="02000000000000000000" pitchFamily="2" charset="0"/>
                <a:ea typeface="Times New Roman" panose="02020603050405020304" pitchFamily="18" charset="0"/>
                <a:cs typeface="Times New Roman" panose="02020603050405020304" pitchFamily="18" charset="0"/>
              </a:rPr>
              <a:t>  	</a:t>
            </a:r>
          </a:p>
          <a:p>
            <a:pPr marL="457200" marR="0">
              <a:spcBef>
                <a:spcPts val="0"/>
              </a:spcBef>
              <a:spcAft>
                <a:spcPts val="0"/>
              </a:spcAft>
            </a:pPr>
            <a:endParaRPr lang="en-US" sz="1800" kern="0" dirty="0">
              <a:effectLst/>
              <a:latin typeface="Roboto" panose="02000000000000000000" pitchFamily="2"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sz="1800" kern="0" dirty="0">
                <a:effectLst/>
                <a:latin typeface="Roboto" panose="02000000000000000000" pitchFamily="2" charset="0"/>
                <a:ea typeface="Times New Roman" panose="02020603050405020304" pitchFamily="18" charset="0"/>
                <a:cs typeface="Times New Roman" panose="02020603050405020304" pitchFamily="18" charset="0"/>
              </a:rPr>
              <a:t>Homeschooled children can participate in two public school classes as well as extra-curricular activities</a:t>
            </a:r>
            <a:r>
              <a:rPr lang="en-US" sz="1700" kern="0" dirty="0">
                <a:effectLst/>
                <a:latin typeface="Roboto" panose="02000000000000000000" pitchFamily="2" charset="0"/>
                <a:ea typeface="Times New Roman" panose="02020603050405020304" pitchFamily="18" charset="0"/>
                <a:cs typeface="Times New Roman" panose="02020603050405020304" pitchFamily="18" charset="0"/>
              </a:rPr>
              <a:t>.</a:t>
            </a:r>
          </a:p>
          <a:p>
            <a:pPr lvl="1" indent="0">
              <a:spcBef>
                <a:spcPts val="0"/>
              </a:spcBef>
              <a:buNone/>
            </a:pP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1116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1F0C3B-6FC8-D88E-A90B-EDF4AD8DD192}"/>
              </a:ext>
            </a:extLst>
          </p:cNvPr>
          <p:cNvSpPr>
            <a:spLocks noGrp="1"/>
          </p:cNvSpPr>
          <p:nvPr>
            <p:ph type="title"/>
          </p:nvPr>
        </p:nvSpPr>
        <p:spPr>
          <a:xfrm>
            <a:off x="838200" y="365125"/>
            <a:ext cx="10515600" cy="1325563"/>
          </a:xfrm>
        </p:spPr>
        <p:txBody>
          <a:bodyPr>
            <a:normAutofit/>
          </a:bodyPr>
          <a:lstStyle/>
          <a:p>
            <a:r>
              <a:rPr lang="en-US" sz="2600" b="1" kern="100">
                <a:effectLst/>
                <a:latin typeface="Arial" panose="020B0604020202020204" pitchFamily="34" charset="0"/>
                <a:ea typeface="Calibri" panose="020F0502020204030204" pitchFamily="34" charset="0"/>
                <a:cs typeface="Times New Roman" panose="02020603050405020304" pitchFamily="18" charset="0"/>
              </a:rPr>
              <a:t>What is a voucher and how do voucher schools operate?     </a:t>
            </a:r>
            <a:br>
              <a:rPr lang="en-US" sz="2600" kern="100">
                <a:effectLst/>
                <a:latin typeface="Calibri" panose="020F0502020204030204" pitchFamily="34" charset="0"/>
                <a:ea typeface="Calibri" panose="020F0502020204030204" pitchFamily="34" charset="0"/>
                <a:cs typeface="Times New Roman" panose="02020603050405020304" pitchFamily="18" charset="0"/>
              </a:rPr>
            </a:br>
            <a:endParaRPr lang="en-US" sz="26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3D61161-4DFE-5A35-E8CE-75308177CA2B}"/>
              </a:ext>
            </a:extLst>
          </p:cNvPr>
          <p:cNvSpPr>
            <a:spLocks noGrp="1"/>
          </p:cNvSpPr>
          <p:nvPr>
            <p:ph idx="1"/>
          </p:nvPr>
        </p:nvSpPr>
        <p:spPr>
          <a:xfrm>
            <a:off x="838200" y="1929384"/>
            <a:ext cx="10515600" cy="4251960"/>
          </a:xfrm>
        </p:spPr>
        <p:txBody>
          <a:bodyPr>
            <a:normAutofit/>
          </a:bodyPr>
          <a:lstStyle/>
          <a:p>
            <a:r>
              <a:rPr lang="en-US" sz="2000" kern="100" dirty="0">
                <a:effectLst/>
                <a:latin typeface="Roboto" panose="02000000000000000000" pitchFamily="2" charset="0"/>
                <a:ea typeface="Calibri" panose="020F0502020204030204" pitchFamily="34" charset="0"/>
                <a:cs typeface="Times New Roman" panose="02020603050405020304" pitchFamily="18" charset="0"/>
              </a:rPr>
              <a:t>School vouchers are state-funded scholarships that allow students to attend a private school of the family’s choice. </a:t>
            </a:r>
          </a:p>
          <a:p>
            <a:r>
              <a:rPr lang="en-US" sz="2000" kern="100" dirty="0">
                <a:effectLst/>
                <a:latin typeface="Roboto" panose="02000000000000000000" pitchFamily="2" charset="0"/>
                <a:ea typeface="Calibri" panose="020F0502020204030204" pitchFamily="34" charset="0"/>
                <a:cs typeface="Times New Roman" panose="02020603050405020304" pitchFamily="18" charset="0"/>
              </a:rPr>
              <a:t>Voucher schools are private schools that use taxpayer dollars to subsidize the cost of private education for K4-12 students from lower-income families in the form of a voucher. </a:t>
            </a:r>
          </a:p>
          <a:p>
            <a:r>
              <a:rPr lang="en-US" sz="2000" kern="100" dirty="0">
                <a:effectLst/>
                <a:latin typeface="Roboto" panose="02000000000000000000" pitchFamily="2" charset="0"/>
                <a:ea typeface="Calibri" panose="020F0502020204030204" pitchFamily="34" charset="0"/>
                <a:cs typeface="Times New Roman" panose="02020603050405020304" pitchFamily="18" charset="0"/>
              </a:rPr>
              <a:t>The payments go directly from the state to the school based on the number of voucher students enrolled at the school at the beginning of each semester. </a:t>
            </a:r>
          </a:p>
          <a:p>
            <a:r>
              <a:rPr lang="en-US" sz="2000" kern="100" dirty="0">
                <a:effectLst/>
                <a:latin typeface="Roboto" panose="02000000000000000000" pitchFamily="2" charset="0"/>
                <a:ea typeface="Calibri" panose="020F0502020204030204" pitchFamily="34" charset="0"/>
                <a:cs typeface="Times New Roman" panose="02020603050405020304" pitchFamily="18" charset="0"/>
              </a:rPr>
              <a:t>Parents who qualify may choose to send their children to private voucher schools instead of their local public school. </a:t>
            </a:r>
          </a:p>
          <a:p>
            <a:r>
              <a:rPr lang="en-US" sz="2000" kern="100" dirty="0">
                <a:effectLst/>
                <a:latin typeface="Roboto" panose="02000000000000000000" pitchFamily="2" charset="0"/>
                <a:ea typeface="Calibri" panose="020F0502020204030204" pitchFamily="34" charset="0"/>
                <a:cs typeface="Times New Roman" panose="02020603050405020304" pitchFamily="18" charset="0"/>
              </a:rPr>
              <a:t>In Wisconsin, voucher schools are those currently participating in at least one of </a:t>
            </a:r>
            <a:r>
              <a:rPr lang="en-US" sz="2000" u="none" strike="noStrike" kern="100" dirty="0">
                <a:effectLst/>
                <a:latin typeface="Roboto" panose="02000000000000000000" pitchFamily="2" charset="0"/>
                <a:ea typeface="Calibri" panose="020F0502020204030204" pitchFamily="34" charset="0"/>
                <a:cs typeface="Times New Roman" panose="02020603050405020304" pitchFamily="18" charset="0"/>
                <a:hlinkClick r:id="rId2"/>
              </a:rPr>
              <a:t>four state-run, state-funded programs</a:t>
            </a:r>
            <a:r>
              <a:rPr lang="en-US" sz="2000" kern="100" dirty="0">
                <a:effectLst/>
                <a:latin typeface="Roboto" panose="02000000000000000000" pitchFamily="2" charset="0"/>
                <a:ea typeface="Calibri" panose="020F0502020204030204" pitchFamily="34" charset="0"/>
                <a:cs typeface="Times New Roman" panose="02020603050405020304" pitchFamily="18" charset="0"/>
              </a:rPr>
              <a:t>: the </a:t>
            </a:r>
            <a:r>
              <a:rPr lang="en-US" sz="2000" u="none" strike="noStrike" kern="100" dirty="0">
                <a:effectLst/>
                <a:latin typeface="Roboto" panose="02000000000000000000" pitchFamily="2" charset="0"/>
                <a:ea typeface="Calibri" panose="020F0502020204030204" pitchFamily="34" charset="0"/>
                <a:cs typeface="Times New Roman" panose="02020603050405020304" pitchFamily="18" charset="0"/>
                <a:hlinkClick r:id="rId3"/>
              </a:rPr>
              <a:t>Milwaukee</a:t>
            </a:r>
            <a:r>
              <a:rPr lang="en-US" sz="2000" kern="100" dirty="0">
                <a:effectLst/>
                <a:latin typeface="Roboto" panose="02000000000000000000" pitchFamily="2" charset="0"/>
                <a:ea typeface="Calibri" panose="020F0502020204030204" pitchFamily="34" charset="0"/>
                <a:cs typeface="Times New Roman" panose="02020603050405020304" pitchFamily="18" charset="0"/>
              </a:rPr>
              <a:t> Parental Choice Program, the </a:t>
            </a:r>
            <a:r>
              <a:rPr lang="en-US" sz="2000" u="none" strike="noStrike" kern="100" dirty="0">
                <a:effectLst/>
                <a:latin typeface="Roboto" panose="02000000000000000000" pitchFamily="2" charset="0"/>
                <a:ea typeface="Calibri" panose="020F0502020204030204" pitchFamily="34" charset="0"/>
                <a:cs typeface="Times New Roman" panose="02020603050405020304" pitchFamily="18" charset="0"/>
                <a:hlinkClick r:id="rId4"/>
              </a:rPr>
              <a:t>Racine</a:t>
            </a:r>
            <a:r>
              <a:rPr lang="en-US" sz="2000" kern="100" dirty="0">
                <a:effectLst/>
                <a:latin typeface="Roboto" panose="02000000000000000000" pitchFamily="2" charset="0"/>
                <a:ea typeface="Calibri" panose="020F0502020204030204" pitchFamily="34" charset="0"/>
                <a:cs typeface="Times New Roman" panose="02020603050405020304" pitchFamily="18" charset="0"/>
              </a:rPr>
              <a:t> Parental Choice Program, the </a:t>
            </a:r>
            <a:r>
              <a:rPr lang="en-US" sz="2000" u="none" strike="noStrike" kern="100" dirty="0">
                <a:effectLst/>
                <a:latin typeface="Roboto" panose="02000000000000000000" pitchFamily="2" charset="0"/>
                <a:ea typeface="Calibri" panose="020F0502020204030204" pitchFamily="34" charset="0"/>
                <a:cs typeface="Times New Roman" panose="02020603050405020304" pitchFamily="18" charset="0"/>
                <a:hlinkClick r:id="rId5"/>
              </a:rPr>
              <a:t>Wisconsin</a:t>
            </a:r>
            <a:r>
              <a:rPr lang="en-US" sz="2000" kern="100" dirty="0">
                <a:effectLst/>
                <a:latin typeface="Roboto" panose="02000000000000000000" pitchFamily="2" charset="0"/>
                <a:ea typeface="Calibri" panose="020F0502020204030204" pitchFamily="34" charset="0"/>
                <a:cs typeface="Times New Roman" panose="02020603050405020304" pitchFamily="18" charset="0"/>
              </a:rPr>
              <a:t> Parental Choice Program and the </a:t>
            </a:r>
            <a:r>
              <a:rPr lang="en-US" sz="2000" u="none" strike="noStrike" kern="100" dirty="0">
                <a:effectLst/>
                <a:latin typeface="Roboto" panose="02000000000000000000" pitchFamily="2" charset="0"/>
                <a:ea typeface="Calibri" panose="020F0502020204030204" pitchFamily="34" charset="0"/>
                <a:cs typeface="Times New Roman" panose="02020603050405020304" pitchFamily="18" charset="0"/>
                <a:hlinkClick r:id="rId6"/>
              </a:rPr>
              <a:t>Special Needs Scholarship (SNSP) Program</a:t>
            </a:r>
            <a:r>
              <a:rPr lang="en-US" sz="2000" kern="100" dirty="0">
                <a:effectLst/>
                <a:latin typeface="Roboto" panose="02000000000000000000" pitchFamily="2"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2102633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372462-0B48-91E6-A3CD-12822C7EE3DC}"/>
              </a:ext>
            </a:extLst>
          </p:cNvPr>
          <p:cNvSpPr>
            <a:spLocks noGrp="1"/>
          </p:cNvSpPr>
          <p:nvPr>
            <p:ph type="title"/>
          </p:nvPr>
        </p:nvSpPr>
        <p:spPr>
          <a:xfrm>
            <a:off x="630936" y="640080"/>
            <a:ext cx="4818888" cy="1481328"/>
          </a:xfrm>
        </p:spPr>
        <p:txBody>
          <a:bodyPr anchor="b">
            <a:normAutofit/>
          </a:bodyPr>
          <a:lstStyle/>
          <a:p>
            <a:r>
              <a:rPr lang="en-US" sz="5000" dirty="0"/>
              <a:t>Who can apply to a voucher school?</a:t>
            </a:r>
          </a:p>
        </p:txBody>
      </p:sp>
      <p:sp>
        <p:nvSpPr>
          <p:cNvPr id="11"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AD821BF-D758-FB42-E64D-838973EED119}"/>
              </a:ext>
            </a:extLst>
          </p:cNvPr>
          <p:cNvSpPr>
            <a:spLocks noGrp="1"/>
          </p:cNvSpPr>
          <p:nvPr>
            <p:ph idx="1"/>
          </p:nvPr>
        </p:nvSpPr>
        <p:spPr>
          <a:xfrm>
            <a:off x="630936" y="2660904"/>
            <a:ext cx="4818888" cy="3547872"/>
          </a:xfrm>
        </p:spPr>
        <p:txBody>
          <a:bodyPr anchor="t">
            <a:normAutofit/>
          </a:bodyPr>
          <a:lstStyle/>
          <a:p>
            <a:pPr marL="0" indent="0">
              <a:buNone/>
            </a:pPr>
            <a:r>
              <a:rPr lang="en-US" sz="2200" dirty="0">
                <a:effectLst/>
                <a:latin typeface="Roboto" panose="02000000000000000000" pitchFamily="2" charset="0"/>
                <a:ea typeface="Times New Roman" panose="02020603050405020304" pitchFamily="18" charset="0"/>
              </a:rPr>
              <a:t>There are income limits which exist for a child/family to receive a voucher payment.  Interestingly, it has been found that every single year, the number of private school kids who are new to the voucher program is bigger than the number of kids who come from public school</a:t>
            </a:r>
            <a:r>
              <a:rPr lang="en-US" sz="2200" dirty="0">
                <a:effectLst/>
                <a:latin typeface="Times New Roman" panose="02020603050405020304" pitchFamily="18" charset="0"/>
                <a:ea typeface="Times New Roman" panose="02020603050405020304" pitchFamily="18" charset="0"/>
              </a:rPr>
              <a:t>.</a:t>
            </a:r>
          </a:p>
          <a:p>
            <a:endParaRPr lang="en-US" sz="2200" dirty="0"/>
          </a:p>
        </p:txBody>
      </p:sp>
      <p:pic>
        <p:nvPicPr>
          <p:cNvPr id="4" name="Picture 3" descr="A table with numbers and text&#10;&#10;Description automatically generated">
            <a:extLst>
              <a:ext uri="{FF2B5EF4-FFF2-40B4-BE49-F238E27FC236}">
                <a16:creationId xmlns:a16="http://schemas.microsoft.com/office/drawing/2014/main" id="{829DA4FF-9426-179B-4006-D6A93E39BE04}"/>
              </a:ext>
            </a:extLst>
          </p:cNvPr>
          <p:cNvPicPr>
            <a:picLocks noChangeAspect="1"/>
          </p:cNvPicPr>
          <p:nvPr/>
        </p:nvPicPr>
        <p:blipFill>
          <a:blip r:embed="rId2"/>
          <a:stretch>
            <a:fillRect/>
          </a:stretch>
        </p:blipFill>
        <p:spPr>
          <a:xfrm>
            <a:off x="5676622" y="1375388"/>
            <a:ext cx="5881394" cy="4425048"/>
          </a:xfrm>
          <a:prstGeom prst="rect">
            <a:avLst/>
          </a:prstGeom>
        </p:spPr>
      </p:pic>
    </p:spTree>
    <p:extLst>
      <p:ext uri="{BB962C8B-B14F-4D97-AF65-F5344CB8AC3E}">
        <p14:creationId xmlns:p14="http://schemas.microsoft.com/office/powerpoint/2010/main" val="192165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3CF26EBC-F577-F5E2-7D96-E56585EF6F40}"/>
              </a:ext>
            </a:extLst>
          </p:cNvPr>
          <p:cNvSpPr>
            <a:spLocks noGrp="1"/>
          </p:cNvSpPr>
          <p:nvPr>
            <p:ph type="title"/>
          </p:nvPr>
        </p:nvSpPr>
        <p:spPr>
          <a:xfrm>
            <a:off x="838200" y="401221"/>
            <a:ext cx="10515600" cy="1348065"/>
          </a:xfrm>
        </p:spPr>
        <p:txBody>
          <a:bodyPr>
            <a:normAutofit/>
          </a:bodyPr>
          <a:lstStyle/>
          <a:p>
            <a:r>
              <a:rPr lang="en-US" sz="5400">
                <a:solidFill>
                  <a:srgbClr val="FFFFFF"/>
                </a:solidFill>
              </a:rPr>
              <a:t>Voucher vs Public Cost Per Student</a:t>
            </a:r>
          </a:p>
        </p:txBody>
      </p:sp>
      <p:sp>
        <p:nvSpPr>
          <p:cNvPr id="3" name="Content Placeholder 2">
            <a:extLst>
              <a:ext uri="{FF2B5EF4-FFF2-40B4-BE49-F238E27FC236}">
                <a16:creationId xmlns:a16="http://schemas.microsoft.com/office/drawing/2014/main" id="{85753558-0B43-CD19-9598-F200A4ECC3B5}"/>
              </a:ext>
            </a:extLst>
          </p:cNvPr>
          <p:cNvSpPr>
            <a:spLocks noGrp="1"/>
          </p:cNvSpPr>
          <p:nvPr>
            <p:ph idx="1"/>
          </p:nvPr>
        </p:nvSpPr>
        <p:spPr>
          <a:xfrm>
            <a:off x="838200" y="2586789"/>
            <a:ext cx="10515600" cy="3590174"/>
          </a:xfrm>
        </p:spPr>
        <p:txBody>
          <a:bodyPr>
            <a:normAutofit/>
          </a:bodyPr>
          <a:lstStyle/>
          <a:p>
            <a:pPr marL="342900" marR="0" lvl="0" indent="-342900">
              <a:spcBef>
                <a:spcPts val="2400"/>
              </a:spcBef>
              <a:spcAft>
                <a:spcPts val="2400"/>
              </a:spcAft>
              <a:buFont typeface="Symbol" panose="05050102010706020507" pitchFamily="18" charset="2"/>
              <a:buChar char=""/>
            </a:pPr>
            <a:r>
              <a:rPr lang="en-US" sz="1900" dirty="0">
                <a:effectLst/>
                <a:latin typeface="Roboto" panose="02000000000000000000" pitchFamily="2" charset="0"/>
                <a:ea typeface="Times New Roman" panose="02020603050405020304" pitchFamily="18" charset="0"/>
              </a:rPr>
              <a:t>For 2023-24, the annual voucher payment was $8,399 for K-8 students, and the voucher schools could not charge additional tuition from these families. For grade 9-12 students, the annual payment was $9,045, and schools could charge additional tuition if the family’s income exceeds 220% of the federal poverty level, which is $61,050 for a family of four.  </a:t>
            </a:r>
            <a:endParaRPr lang="en-US" sz="1900" dirty="0">
              <a:effectLst/>
              <a:latin typeface="Times New Roman" panose="02020603050405020304" pitchFamily="18" charset="0"/>
              <a:ea typeface="Times New Roman" panose="02020603050405020304" pitchFamily="18" charset="0"/>
            </a:endParaRPr>
          </a:p>
          <a:p>
            <a:pPr marL="342900" marR="0" lvl="0" indent="-342900">
              <a:spcBef>
                <a:spcPts val="2400"/>
              </a:spcBef>
              <a:spcAft>
                <a:spcPts val="2400"/>
              </a:spcAft>
              <a:buFont typeface="Symbol" panose="05050102010706020507" pitchFamily="18" charset="2"/>
              <a:buChar char=""/>
            </a:pPr>
            <a:r>
              <a:rPr lang="en-US" sz="1900" dirty="0">
                <a:effectLst/>
                <a:latin typeface="Roboto" panose="02000000000000000000" pitchFamily="2" charset="0"/>
                <a:ea typeface="Times New Roman" panose="02020603050405020304" pitchFamily="18" charset="0"/>
              </a:rPr>
              <a:t>The latest available numbers from DPI show in the 2021-22 school year, Wisconsin spent $7,728 in state revenue per public school pupil. By comparison, the voucher payments </a:t>
            </a:r>
            <a:r>
              <a:rPr lang="en-US" sz="1900" u="none" strike="noStrike" dirty="0">
                <a:effectLst/>
                <a:latin typeface="Roboto" panose="02000000000000000000" pitchFamily="2" charset="0"/>
                <a:ea typeface="Times New Roman" panose="02020603050405020304" pitchFamily="18" charset="0"/>
                <a:hlinkClick r:id="rId2"/>
              </a:rPr>
              <a:t>that year</a:t>
            </a:r>
            <a:r>
              <a:rPr lang="en-US" sz="1900" dirty="0">
                <a:effectLst/>
                <a:latin typeface="Roboto" panose="02000000000000000000" pitchFamily="2" charset="0"/>
                <a:ea typeface="Times New Roman" panose="02020603050405020304" pitchFamily="18" charset="0"/>
              </a:rPr>
              <a:t> were $8,336 in kindergarten through eighth grade, and $8,982 in grades nine through 12th in the Milwaukee, Racine and statewide programs, and $13,013 for Special Needs Scholarship Program vouchers. </a:t>
            </a:r>
            <a:endParaRPr lang="en-US" sz="1900" dirty="0">
              <a:effectLst/>
              <a:latin typeface="Times New Roman" panose="02020603050405020304" pitchFamily="18" charset="0"/>
              <a:ea typeface="Times New Roman" panose="02020603050405020304" pitchFamily="18" charset="0"/>
            </a:endParaRPr>
          </a:p>
          <a:p>
            <a:endParaRPr lang="en-US" sz="1900" dirty="0"/>
          </a:p>
        </p:txBody>
      </p:sp>
    </p:spTree>
    <p:extLst>
      <p:ext uri="{BB962C8B-B14F-4D97-AF65-F5344CB8AC3E}">
        <p14:creationId xmlns:p14="http://schemas.microsoft.com/office/powerpoint/2010/main" val="254112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FB1E99DC-CC1F-ECCF-61E7-07CE28D1AFF5}"/>
              </a:ext>
            </a:extLst>
          </p:cNvPr>
          <p:cNvSpPr>
            <a:spLocks noGrp="1"/>
          </p:cNvSpPr>
          <p:nvPr>
            <p:ph type="title"/>
          </p:nvPr>
        </p:nvSpPr>
        <p:spPr>
          <a:xfrm>
            <a:off x="838200" y="401221"/>
            <a:ext cx="10515600" cy="1348065"/>
          </a:xfrm>
        </p:spPr>
        <p:txBody>
          <a:bodyPr>
            <a:normAutofit/>
          </a:bodyPr>
          <a:lstStyle/>
          <a:p>
            <a:r>
              <a:rPr lang="en-US" sz="5000">
                <a:solidFill>
                  <a:srgbClr val="FFFFFF"/>
                </a:solidFill>
              </a:rPr>
              <a:t>Interesting Facts about Voucher Schools</a:t>
            </a:r>
          </a:p>
        </p:txBody>
      </p:sp>
      <p:sp>
        <p:nvSpPr>
          <p:cNvPr id="3" name="Content Placeholder 2">
            <a:extLst>
              <a:ext uri="{FF2B5EF4-FFF2-40B4-BE49-F238E27FC236}">
                <a16:creationId xmlns:a16="http://schemas.microsoft.com/office/drawing/2014/main" id="{5B859AF1-C0A9-607A-246E-FAB3BC456B50}"/>
              </a:ext>
            </a:extLst>
          </p:cNvPr>
          <p:cNvSpPr>
            <a:spLocks noGrp="1"/>
          </p:cNvSpPr>
          <p:nvPr>
            <p:ph idx="1"/>
          </p:nvPr>
        </p:nvSpPr>
        <p:spPr>
          <a:xfrm>
            <a:off x="838200" y="2586788"/>
            <a:ext cx="10515600" cy="4053293"/>
          </a:xfrm>
        </p:spPr>
        <p:txBody>
          <a:bodyPr>
            <a:normAutofit fontScale="70000" lnSpcReduction="20000"/>
          </a:bodyPr>
          <a:lstStyle/>
          <a:p>
            <a:pPr marL="342900" marR="0" lvl="0" indent="-342900">
              <a:lnSpc>
                <a:spcPct val="120000"/>
              </a:lnSpc>
              <a:spcBef>
                <a:spcPts val="1200"/>
              </a:spcBef>
              <a:spcAft>
                <a:spcPts val="1200"/>
              </a:spcAft>
              <a:buFont typeface="Symbol" panose="05050102010706020507" pitchFamily="18" charset="2"/>
              <a:buChar char=""/>
            </a:pPr>
            <a:r>
              <a:rPr lang="en-US" sz="2300" dirty="0">
                <a:effectLst/>
                <a:latin typeface="Roboto" panose="02000000000000000000" pitchFamily="2" charset="0"/>
                <a:ea typeface="Times New Roman" panose="02020603050405020304" pitchFamily="18" charset="0"/>
              </a:rPr>
              <a:t>In the most recent biennium budget approved by the Wisconsin legislature, voucher schools received a major expansion of school choice funding. The plan, signed by Gov. Tony Evers, will eventually increase voucher payments from $8,399 to </a:t>
            </a:r>
            <a:r>
              <a:rPr lang="en-US" sz="2300" b="1" dirty="0">
                <a:effectLst/>
                <a:latin typeface="Roboto" panose="02000000000000000000" pitchFamily="2" charset="0"/>
                <a:ea typeface="Times New Roman" panose="02020603050405020304" pitchFamily="18" charset="0"/>
              </a:rPr>
              <a:t>$9,874 per-student </a:t>
            </a:r>
            <a:r>
              <a:rPr lang="en-US" sz="2300" dirty="0">
                <a:effectLst/>
                <a:latin typeface="Roboto" panose="02000000000000000000" pitchFamily="2" charset="0"/>
                <a:ea typeface="Times New Roman" panose="02020603050405020304" pitchFamily="18" charset="0"/>
              </a:rPr>
              <a:t>for younger students and from $9,045 to $12,368 for high school students.</a:t>
            </a:r>
            <a:endParaRPr lang="en-US" sz="2300" dirty="0">
              <a:effectLst/>
              <a:latin typeface="Times New Roman" panose="02020603050405020304" pitchFamily="18" charset="0"/>
              <a:ea typeface="Times New Roman" panose="02020603050405020304" pitchFamily="18" charset="0"/>
            </a:endParaRPr>
          </a:p>
          <a:p>
            <a:pPr marL="342900" marR="0" lvl="0" indent="-342900">
              <a:lnSpc>
                <a:spcPct val="120000"/>
              </a:lnSpc>
              <a:spcBef>
                <a:spcPts val="1200"/>
              </a:spcBef>
              <a:spcAft>
                <a:spcPts val="1200"/>
              </a:spcAft>
              <a:buFont typeface="Symbol" panose="05050102010706020507" pitchFamily="18" charset="2"/>
              <a:buChar char=""/>
            </a:pPr>
            <a:r>
              <a:rPr lang="en-US" sz="2300" dirty="0">
                <a:effectLst/>
                <a:latin typeface="Roboto" panose="02000000000000000000" pitchFamily="2" charset="0"/>
                <a:ea typeface="Times New Roman" panose="02020603050405020304" pitchFamily="18" charset="0"/>
              </a:rPr>
              <a:t>Voucher schools cannot charge voucher students fees for registration but may charge “reasonable fees for certain personal use items,” according to the Department of Public Instruction. </a:t>
            </a:r>
            <a:endParaRPr lang="en-US" sz="2300" dirty="0">
              <a:effectLst/>
              <a:latin typeface="Times New Roman" panose="02020603050405020304" pitchFamily="18" charset="0"/>
              <a:ea typeface="Times New Roman" panose="02020603050405020304" pitchFamily="18" charset="0"/>
            </a:endParaRPr>
          </a:p>
          <a:p>
            <a:pPr marL="342900" marR="0" lvl="0" indent="-342900">
              <a:lnSpc>
                <a:spcPct val="120000"/>
              </a:lnSpc>
              <a:spcBef>
                <a:spcPts val="1200"/>
              </a:spcBef>
              <a:spcAft>
                <a:spcPts val="1200"/>
              </a:spcAft>
              <a:buFont typeface="Symbol" panose="05050102010706020507" pitchFamily="18" charset="2"/>
              <a:buChar char=""/>
            </a:pPr>
            <a:r>
              <a:rPr lang="en-US" sz="2300" dirty="0">
                <a:effectLst/>
                <a:latin typeface="Roboto" panose="02000000000000000000" pitchFamily="2" charset="0"/>
                <a:ea typeface="Times New Roman" panose="02020603050405020304" pitchFamily="18" charset="0"/>
              </a:rPr>
              <a:t>There were </a:t>
            </a:r>
            <a:r>
              <a:rPr lang="en-US" sz="2300" u="sng" dirty="0">
                <a:effectLst/>
                <a:latin typeface="Roboto" panose="02000000000000000000" pitchFamily="2" charset="0"/>
                <a:ea typeface="Times New Roman" panose="02020603050405020304" pitchFamily="18" charset="0"/>
                <a:hlinkClick r:id="rId2"/>
              </a:rPr>
              <a:t>373 participating schools</a:t>
            </a:r>
            <a:r>
              <a:rPr lang="en-US" sz="2300" dirty="0">
                <a:effectLst/>
                <a:latin typeface="Roboto" panose="02000000000000000000" pitchFamily="2" charset="0"/>
                <a:ea typeface="Times New Roman" panose="02020603050405020304" pitchFamily="18" charset="0"/>
              </a:rPr>
              <a:t> for the 2022-23 school year. According to a Wisconsin Watch analysis, 95% of the currently participating schools are religious. Voucher students have a legal right to opt-out of religious activity.</a:t>
            </a:r>
          </a:p>
          <a:p>
            <a:pPr marL="342900" indent="-342900">
              <a:lnSpc>
                <a:spcPct val="120000"/>
              </a:lnSpc>
              <a:spcBef>
                <a:spcPts val="1200"/>
              </a:spcBef>
              <a:spcAft>
                <a:spcPts val="1200"/>
              </a:spcAft>
              <a:buFont typeface="Symbol" panose="05050102010706020507" pitchFamily="18" charset="2"/>
              <a:buChar char=""/>
            </a:pPr>
            <a:r>
              <a:rPr lang="en-US" sz="2300" dirty="0">
                <a:solidFill>
                  <a:srgbClr val="000000"/>
                </a:solidFill>
                <a:effectLst/>
                <a:latin typeface="Roboto" panose="02000000000000000000" pitchFamily="2" charset="0"/>
                <a:ea typeface="Times New Roman" panose="02020603050405020304" pitchFamily="18" charset="0"/>
              </a:rPr>
              <a:t>During the 2022-23 school year, private school choice programs received $444 million in taxpayer money, according to state data.   </a:t>
            </a:r>
            <a:endParaRPr lang="en-US" sz="2300" dirty="0">
              <a:effectLst/>
              <a:latin typeface="Times New Roman" panose="02020603050405020304" pitchFamily="18" charset="0"/>
              <a:ea typeface="Times New Roman" panose="02020603050405020304" pitchFamily="18" charset="0"/>
            </a:endParaRPr>
          </a:p>
          <a:p>
            <a:pPr marL="342900" marR="0" lvl="0" indent="-342900">
              <a:spcBef>
                <a:spcPts val="2400"/>
              </a:spcBef>
              <a:spcAft>
                <a:spcPts val="2400"/>
              </a:spcAft>
              <a:buFont typeface="Symbol" panose="05050102010706020507" pitchFamily="18" charset="2"/>
              <a:buChar char=""/>
            </a:pPr>
            <a:endParaRPr lang="en-US" sz="1500" dirty="0">
              <a:effectLst/>
              <a:latin typeface="Times New Roman" panose="02020603050405020304" pitchFamily="18" charset="0"/>
              <a:ea typeface="Times New Roman" panose="02020603050405020304" pitchFamily="18" charset="0"/>
            </a:endParaRPr>
          </a:p>
          <a:p>
            <a:endParaRPr lang="en-US" sz="1500" dirty="0"/>
          </a:p>
        </p:txBody>
      </p:sp>
    </p:spTree>
    <p:extLst>
      <p:ext uri="{BB962C8B-B14F-4D97-AF65-F5344CB8AC3E}">
        <p14:creationId xmlns:p14="http://schemas.microsoft.com/office/powerpoint/2010/main" val="2497979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81501A-9EF7-9B40-807B-89AF59D852D7}"/>
              </a:ext>
            </a:extLst>
          </p:cNvPr>
          <p:cNvSpPr>
            <a:spLocks noGrp="1"/>
          </p:cNvSpPr>
          <p:nvPr>
            <p:ph type="title"/>
          </p:nvPr>
        </p:nvSpPr>
        <p:spPr>
          <a:xfrm>
            <a:off x="841248" y="548640"/>
            <a:ext cx="3600860" cy="5431536"/>
          </a:xfrm>
        </p:spPr>
        <p:txBody>
          <a:bodyPr>
            <a:normAutofit/>
          </a:bodyPr>
          <a:lstStyle/>
          <a:p>
            <a:r>
              <a:rPr lang="en-US" sz="5400"/>
              <a:t>Voucher Schools and LGBTQ+</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7D4CACE-A3C8-BA69-8209-CB9BCF5BC5B5}"/>
              </a:ext>
            </a:extLst>
          </p:cNvPr>
          <p:cNvSpPr>
            <a:spLocks noGrp="1"/>
          </p:cNvSpPr>
          <p:nvPr>
            <p:ph idx="1"/>
          </p:nvPr>
        </p:nvSpPr>
        <p:spPr>
          <a:xfrm>
            <a:off x="5126418" y="552091"/>
            <a:ext cx="6224335" cy="5431536"/>
          </a:xfrm>
        </p:spPr>
        <p:txBody>
          <a:bodyPr anchor="ctr">
            <a:normAutofit/>
          </a:bodyPr>
          <a:lstStyle/>
          <a:p>
            <a:r>
              <a:rPr lang="en-US" sz="2000" dirty="0">
                <a:latin typeface="Roboto" panose="02000000000000000000" pitchFamily="2" charset="0"/>
                <a:ea typeface="Calibri" panose="020F0502020204030204" pitchFamily="34" charset="0"/>
                <a:cs typeface="Times New Roman" panose="02020603050405020304" pitchFamily="18" charset="0"/>
              </a:rPr>
              <a:t>P</a:t>
            </a:r>
            <a:r>
              <a:rPr lang="en-US" sz="2000" dirty="0">
                <a:effectLst/>
                <a:latin typeface="Roboto" panose="02000000000000000000" pitchFamily="2" charset="0"/>
                <a:ea typeface="Calibri" panose="020F0502020204030204" pitchFamily="34" charset="0"/>
                <a:cs typeface="Times New Roman" panose="02020603050405020304" pitchFamily="18" charset="0"/>
              </a:rPr>
              <a:t>rivate schools cannot deny admission to voucher students on the basis of LGBTQ+ identity. </a:t>
            </a:r>
            <a:r>
              <a:rPr lang="en-US" sz="2000" dirty="0">
                <a:latin typeface="Roboto" panose="02000000000000000000" pitchFamily="2" charset="0"/>
                <a:ea typeface="Calibri" panose="020F0502020204030204" pitchFamily="34" charset="0"/>
                <a:cs typeface="Times New Roman" panose="02020603050405020304" pitchFamily="18" charset="0"/>
              </a:rPr>
              <a:t>S</a:t>
            </a:r>
            <a:r>
              <a:rPr lang="en-US" sz="2000" dirty="0">
                <a:effectLst/>
                <a:latin typeface="Roboto" panose="02000000000000000000" pitchFamily="2" charset="0"/>
                <a:ea typeface="Calibri" panose="020F0502020204030204" pitchFamily="34" charset="0"/>
                <a:cs typeface="Times New Roman" panose="02020603050405020304" pitchFamily="18" charset="0"/>
              </a:rPr>
              <a:t>chool policies apply once a student enrolls. But there is no state law prohibiting LGBTQ+ discrimination against enrolled students. </a:t>
            </a:r>
          </a:p>
          <a:p>
            <a:r>
              <a:rPr lang="en-US" sz="2000" dirty="0">
                <a:latin typeface="Roboto" panose="02000000000000000000" pitchFamily="2" charset="0"/>
                <a:ea typeface="Calibri" panose="020F0502020204030204" pitchFamily="34" charset="0"/>
                <a:cs typeface="Times New Roman" panose="02020603050405020304" pitchFamily="18" charset="0"/>
              </a:rPr>
              <a:t>R</a:t>
            </a:r>
            <a:r>
              <a:rPr lang="en-US" sz="2000" dirty="0">
                <a:effectLst/>
                <a:latin typeface="Roboto" panose="02000000000000000000" pitchFamily="2" charset="0"/>
                <a:ea typeface="Calibri" panose="020F0502020204030204" pitchFamily="34" charset="0"/>
                <a:cs typeface="Times New Roman" panose="02020603050405020304" pitchFamily="18" charset="0"/>
              </a:rPr>
              <a:t>eligious entities — which comprise 95% of current voucher schools — are exempted from federal Title IX protections against </a:t>
            </a:r>
            <a:r>
              <a:rPr lang="en-US" sz="2000" dirty="0">
                <a:effectLst/>
                <a:latin typeface="Roboto" panose="02000000000000000000" pitchFamily="2" charset="0"/>
                <a:ea typeface="Times New Roman" panose="02020603050405020304" pitchFamily="18" charset="0"/>
              </a:rPr>
              <a:t>discrimination if complying with the law “would be inconsistent with the religious tenets of the organization.”</a:t>
            </a:r>
          </a:p>
          <a:p>
            <a:r>
              <a:rPr lang="en-US" sz="2000" dirty="0">
                <a:effectLst/>
                <a:latin typeface="Roboto" panose="02000000000000000000" pitchFamily="2" charset="0"/>
                <a:ea typeface="Times New Roman" panose="02020603050405020304" pitchFamily="18" charset="0"/>
              </a:rPr>
              <a:t> A Wisconsin Watch investigation has found that many voucher schools have policies targeting LGBTQ+ students for disparate treatment. Some warn they may discipline or expel students for being gay or transgender. </a:t>
            </a:r>
            <a:endParaRPr lang="en-US" sz="2000" dirty="0">
              <a:effectLst/>
              <a:latin typeface="Times New Roman" panose="02020603050405020304" pitchFamily="18" charset="0"/>
              <a:ea typeface="Times New Roman" panose="02020603050405020304" pitchFamily="18" charset="0"/>
            </a:endParaRPr>
          </a:p>
          <a:p>
            <a:endParaRPr lang="en-US" sz="2000" dirty="0"/>
          </a:p>
        </p:txBody>
      </p:sp>
    </p:spTree>
    <p:extLst>
      <p:ext uri="{BB962C8B-B14F-4D97-AF65-F5344CB8AC3E}">
        <p14:creationId xmlns:p14="http://schemas.microsoft.com/office/powerpoint/2010/main" val="1763145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F83C90-AF36-A4B8-781D-565143A9B7AD}"/>
              </a:ext>
            </a:extLst>
          </p:cNvPr>
          <p:cNvSpPr>
            <a:spLocks noGrp="1"/>
          </p:cNvSpPr>
          <p:nvPr>
            <p:ph type="title"/>
          </p:nvPr>
        </p:nvSpPr>
        <p:spPr>
          <a:xfrm>
            <a:off x="841248" y="548640"/>
            <a:ext cx="3600860" cy="5431536"/>
          </a:xfrm>
        </p:spPr>
        <p:txBody>
          <a:bodyPr>
            <a:normAutofit/>
          </a:bodyPr>
          <a:lstStyle/>
          <a:p>
            <a:r>
              <a:rPr lang="en-US" sz="5400"/>
              <a:t>Voucher School and Students with Disabilities</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B08B9EE-CA95-666C-617E-DEDF46C122F4}"/>
              </a:ext>
            </a:extLst>
          </p:cNvPr>
          <p:cNvSpPr>
            <a:spLocks noGrp="1"/>
          </p:cNvSpPr>
          <p:nvPr>
            <p:ph idx="1"/>
          </p:nvPr>
        </p:nvSpPr>
        <p:spPr>
          <a:xfrm>
            <a:off x="5126418" y="552091"/>
            <a:ext cx="6224335" cy="5431536"/>
          </a:xfrm>
        </p:spPr>
        <p:txBody>
          <a:bodyPr anchor="ctr">
            <a:normAutofit lnSpcReduction="10000"/>
          </a:bodyPr>
          <a:lstStyle/>
          <a:p>
            <a:endParaRPr lang="en-US" sz="1500" dirty="0">
              <a:effectLst/>
              <a:latin typeface="Roboto" panose="02000000000000000000" pitchFamily="2" charset="0"/>
              <a:ea typeface="Times New Roman" panose="02020603050405020304" pitchFamily="18" charset="0"/>
            </a:endParaRPr>
          </a:p>
          <a:p>
            <a:r>
              <a:rPr lang="en-US" sz="1600" dirty="0">
                <a:latin typeface="Roboto" panose="02000000000000000000" pitchFamily="2" charset="0"/>
                <a:ea typeface="Roboto" panose="02000000000000000000" pitchFamily="2" charset="0"/>
                <a:cs typeface="Roboto" panose="02000000000000000000" pitchFamily="2" charset="0"/>
              </a:rPr>
              <a:t>The Special Needs Scholarship Program (SNSP) allows a student with a disability, who meets certain eligibility requirements, to receive a state-funded scholarship to attend a private school that is located in Wisconsin and participating in the SNSP. The school receives a state aid payment for each eligible student.</a:t>
            </a:r>
          </a:p>
          <a:p>
            <a:r>
              <a:rPr lang="en-US" sz="1600" b="0" i="0" dirty="0">
                <a:effectLst/>
                <a:latin typeface="Roboto" panose="02000000000000000000" pitchFamily="2" charset="0"/>
                <a:ea typeface="Roboto" panose="02000000000000000000" pitchFamily="2" charset="0"/>
                <a:cs typeface="Roboto" panose="02000000000000000000" pitchFamily="2" charset="0"/>
              </a:rPr>
              <a:t>A student must be a Wisconsin resident and must either have: (1) an Individualized Education Program (IEP) or services plan that is currently being implemented or (2) an IEP or services plan that was developed no earlier than September 15, 2020 and have not subsequently been determined to no longer have a disability.</a:t>
            </a:r>
            <a:endParaRPr lang="en-US" sz="1600" dirty="0">
              <a:effectLst/>
              <a:latin typeface="Roboto" panose="02000000000000000000" pitchFamily="2" charset="0"/>
              <a:ea typeface="Roboto" panose="02000000000000000000" pitchFamily="2" charset="0"/>
              <a:cs typeface="Roboto" panose="02000000000000000000" pitchFamily="2" charset="0"/>
            </a:endParaRPr>
          </a:p>
          <a:p>
            <a:r>
              <a:rPr lang="en-US" sz="1600" dirty="0">
                <a:effectLst/>
                <a:latin typeface="Roboto" panose="02000000000000000000" pitchFamily="2" charset="0"/>
                <a:ea typeface="Roboto" panose="02000000000000000000" pitchFamily="2" charset="0"/>
                <a:cs typeface="Roboto" panose="02000000000000000000" pitchFamily="2" charset="0"/>
              </a:rPr>
              <a:t>Private voucher schools are “only required to offer services to assist students with special needs that it can provide with minor adjustments,” according to DPI. </a:t>
            </a:r>
            <a:r>
              <a:rPr lang="en-US" sz="1600" dirty="0">
                <a:latin typeface="Roboto" panose="02000000000000000000" pitchFamily="2" charset="0"/>
                <a:ea typeface="Roboto" panose="02000000000000000000" pitchFamily="2" charset="0"/>
                <a:cs typeface="Roboto" panose="02000000000000000000" pitchFamily="2" charset="0"/>
              </a:rPr>
              <a:t>SNSP schools are required to implement the IEP or services plan of SNSP students </a:t>
            </a:r>
            <a:r>
              <a:rPr lang="en-US" sz="1600" dirty="0">
                <a:highlight>
                  <a:srgbClr val="FFFF00"/>
                </a:highlight>
                <a:latin typeface="Roboto" panose="02000000000000000000" pitchFamily="2" charset="0"/>
                <a:ea typeface="Roboto" panose="02000000000000000000" pitchFamily="2" charset="0"/>
                <a:cs typeface="Roboto" panose="02000000000000000000" pitchFamily="2" charset="0"/>
              </a:rPr>
              <a:t>as modified by agreement </a:t>
            </a:r>
            <a:r>
              <a:rPr lang="en-US" sz="1600" dirty="0">
                <a:latin typeface="Roboto" panose="02000000000000000000" pitchFamily="2" charset="0"/>
                <a:ea typeface="Roboto" panose="02000000000000000000" pitchFamily="2" charset="0"/>
                <a:cs typeface="Roboto" panose="02000000000000000000" pitchFamily="2" charset="0"/>
              </a:rPr>
              <a:t>between the SNSP school and the student’s parent.</a:t>
            </a:r>
            <a:endParaRPr lang="en-US" sz="1600" dirty="0">
              <a:effectLst/>
              <a:latin typeface="Roboto" panose="02000000000000000000" pitchFamily="2" charset="0"/>
              <a:ea typeface="Roboto" panose="02000000000000000000" pitchFamily="2" charset="0"/>
              <a:cs typeface="Roboto" panose="02000000000000000000" pitchFamily="2" charset="0"/>
            </a:endParaRPr>
          </a:p>
          <a:p>
            <a:r>
              <a:rPr lang="en-US" sz="1600" dirty="0"/>
              <a:t>See document: COMPARISON OF RIGHTS OF STUDENTS WITH DISABILITIES AND THEIR FAMILIES UNDER STATE AND FEDERAL SPECIAL EDUCATION LAW AND UNDER THE WISCONSIN SPECIAL NEEDS SCHOLARSHIP PROGRAM </a:t>
            </a:r>
            <a:r>
              <a:rPr lang="en-US" sz="1600" dirty="0">
                <a:hlinkClick r:id="rId2"/>
              </a:rPr>
              <a:t>2020-21_Comparison_Document.pdf (wi.gov)</a:t>
            </a:r>
            <a:endParaRPr lang="en-US" sz="1600" dirty="0"/>
          </a:p>
        </p:txBody>
      </p:sp>
    </p:spTree>
    <p:extLst>
      <p:ext uri="{BB962C8B-B14F-4D97-AF65-F5344CB8AC3E}">
        <p14:creationId xmlns:p14="http://schemas.microsoft.com/office/powerpoint/2010/main" val="892027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2988</TotalTime>
  <Words>1783</Words>
  <Application>Microsoft Office PowerPoint</Application>
  <PresentationFormat>Widescreen</PresentationFormat>
  <Paragraphs>92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Roboto</vt:lpstr>
      <vt:lpstr>Symbol</vt:lpstr>
      <vt:lpstr>Times New Roman</vt:lpstr>
      <vt:lpstr>Office Theme</vt:lpstr>
      <vt:lpstr>Facts About Public, Private and Charter Schools, Homeschooling, Vouchers and Accountability  </vt:lpstr>
      <vt:lpstr>What is the difference between public schools, charter schools, and private schools? </vt:lpstr>
      <vt:lpstr>How does homeschooling work?</vt:lpstr>
      <vt:lpstr>What is a voucher and how do voucher schools operate?      </vt:lpstr>
      <vt:lpstr>Who can apply to a voucher school?</vt:lpstr>
      <vt:lpstr>Voucher vs Public Cost Per Student</vt:lpstr>
      <vt:lpstr>Interesting Facts about Voucher Schools</vt:lpstr>
      <vt:lpstr>Voucher Schools and LGBTQ+</vt:lpstr>
      <vt:lpstr>Voucher School and Students with Disabilities</vt:lpstr>
      <vt:lpstr>Staff requirements</vt:lpstr>
      <vt:lpstr>Accountability Requirements and Data</vt:lpstr>
      <vt:lpstr>Information for the Public-Financial Information Portal</vt:lpstr>
      <vt:lpstr>How Much $ Does Your District Spend?</vt:lpstr>
      <vt:lpstr>Additional Sources and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Facts About Public, Private and Charter Schools, Homeschooling, Vouchers and Accountability</dc:title>
  <dc:creator>Margaret Willms</dc:creator>
  <cp:lastModifiedBy>Barbara Peterson</cp:lastModifiedBy>
  <cp:revision>9</cp:revision>
  <dcterms:created xsi:type="dcterms:W3CDTF">2023-10-15T14:10:09Z</dcterms:created>
  <dcterms:modified xsi:type="dcterms:W3CDTF">2025-05-13T05:25:11Z</dcterms:modified>
</cp:coreProperties>
</file>